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9" r:id="rId6"/>
    <p:sldId id="274" r:id="rId7"/>
    <p:sldId id="260" r:id="rId8"/>
    <p:sldId id="269" r:id="rId9"/>
    <p:sldId id="261" r:id="rId10"/>
    <p:sldId id="268" r:id="rId11"/>
    <p:sldId id="264" r:id="rId12"/>
    <p:sldId id="266" r:id="rId13"/>
    <p:sldId id="267" r:id="rId14"/>
    <p:sldId id="265" r:id="rId15"/>
    <p:sldId id="272" r:id="rId16"/>
    <p:sldId id="270" r:id="rId17"/>
    <p:sldId id="273" r:id="rId18"/>
    <p:sldId id="262" r:id="rId19"/>
    <p:sldId id="275" r:id="rId20"/>
    <p:sldId id="271" r:id="rId21"/>
    <p:sldId id="258" r:id="rId22"/>
    <p:sldId id="263" r:id="rId2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ndrea Free" initials="AF" lastIdx="1" clrIdx="0">
    <p:extLst>
      <p:ext uri="{19B8F6BF-5375-455C-9EA6-DF929625EA0E}">
        <p15:presenceInfo xmlns:p15="http://schemas.microsoft.com/office/powerpoint/2012/main" userId="56e1b012bbad26f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7BC858-67CA-4E98-BD5F-A99B5A925E9C}" v="7" dt="2022-06-20T15:33:44.045"/>
    <p1510:client id="{86D1A6CB-97B9-4582-85AA-0817147B0B77}" v="1" dt="2022-06-20T15:25:44.30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6" d="100"/>
          <a:sy n="106" d="100"/>
        </p:scale>
        <p:origin x="2376"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 Id="rId3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ndrea Free" userId="8b693ebd-af51-4f91-bc19-fc8a65b22909" providerId="ADAL" clId="{041DD084-BBD2-4AD7-B0D3-CEC8853EFE98}"/>
    <pc:docChg chg="modSld">
      <pc:chgData name="Andrea Free" userId="8b693ebd-af51-4f91-bc19-fc8a65b22909" providerId="ADAL" clId="{041DD084-BBD2-4AD7-B0D3-CEC8853EFE98}" dt="2022-06-15T10:31:01.577" v="19" actId="20577"/>
      <pc:docMkLst>
        <pc:docMk/>
      </pc:docMkLst>
      <pc:sldChg chg="modSp mod">
        <pc:chgData name="Andrea Free" userId="8b693ebd-af51-4f91-bc19-fc8a65b22909" providerId="ADAL" clId="{041DD084-BBD2-4AD7-B0D3-CEC8853EFE98}" dt="2022-06-15T10:31:01.577" v="19" actId="20577"/>
        <pc:sldMkLst>
          <pc:docMk/>
          <pc:sldMk cId="4236051104" sldId="270"/>
        </pc:sldMkLst>
        <pc:spChg chg="mod">
          <ac:chgData name="Andrea Free" userId="8b693ebd-af51-4f91-bc19-fc8a65b22909" providerId="ADAL" clId="{041DD084-BBD2-4AD7-B0D3-CEC8853EFE98}" dt="2022-06-15T10:31:01.577" v="19" actId="20577"/>
          <ac:spMkLst>
            <pc:docMk/>
            <pc:sldMk cId="4236051104" sldId="270"/>
            <ac:spMk id="3" creationId="{989F97BB-4922-5212-7B0B-0CE7C408FA5F}"/>
          </ac:spMkLst>
        </pc:spChg>
      </pc:sldChg>
    </pc:docChg>
  </pc:docChgLst>
  <pc:docChgLst>
    <pc:chgData name="Natalie Horlor" userId="c442a7a1-767c-4323-9548-2846137e510e" providerId="ADAL" clId="{207BC858-67CA-4E98-BD5F-A99B5A925E9C}"/>
    <pc:docChg chg="addSld modSld">
      <pc:chgData name="Natalie Horlor" userId="c442a7a1-767c-4323-9548-2846137e510e" providerId="ADAL" clId="{207BC858-67CA-4E98-BD5F-A99B5A925E9C}" dt="2022-06-20T15:33:50.791" v="47" actId="255"/>
      <pc:docMkLst>
        <pc:docMk/>
      </pc:docMkLst>
      <pc:sldChg chg="modSp mod">
        <pc:chgData name="Natalie Horlor" userId="c442a7a1-767c-4323-9548-2846137e510e" providerId="ADAL" clId="{207BC858-67CA-4E98-BD5F-A99B5A925E9C}" dt="2022-06-20T15:32:34.868" v="29" actId="20577"/>
        <pc:sldMkLst>
          <pc:docMk/>
          <pc:sldMk cId="1458516164" sldId="260"/>
        </pc:sldMkLst>
        <pc:spChg chg="mod">
          <ac:chgData name="Natalie Horlor" userId="c442a7a1-767c-4323-9548-2846137e510e" providerId="ADAL" clId="{207BC858-67CA-4E98-BD5F-A99B5A925E9C}" dt="2022-06-20T15:32:34.868" v="29" actId="20577"/>
          <ac:spMkLst>
            <pc:docMk/>
            <pc:sldMk cId="1458516164" sldId="260"/>
            <ac:spMk id="7" creationId="{4600BF76-D2BA-4262-A2D5-321F98B1E8DC}"/>
          </ac:spMkLst>
        </pc:spChg>
      </pc:sldChg>
      <pc:sldChg chg="modSp mod">
        <pc:chgData name="Natalie Horlor" userId="c442a7a1-767c-4323-9548-2846137e510e" providerId="ADAL" clId="{207BC858-67CA-4E98-BD5F-A99B5A925E9C}" dt="2022-06-20T15:33:50.791" v="47" actId="255"/>
        <pc:sldMkLst>
          <pc:docMk/>
          <pc:sldMk cId="1061696523" sldId="262"/>
        </pc:sldMkLst>
        <pc:spChg chg="mod">
          <ac:chgData name="Natalie Horlor" userId="c442a7a1-767c-4323-9548-2846137e510e" providerId="ADAL" clId="{207BC858-67CA-4E98-BD5F-A99B5A925E9C}" dt="2022-06-20T15:33:50.791" v="47" actId="255"/>
          <ac:spMkLst>
            <pc:docMk/>
            <pc:sldMk cId="1061696523" sldId="262"/>
            <ac:spMk id="5" creationId="{1D9B9272-3A1E-461C-85D5-1DD5894C764C}"/>
          </ac:spMkLst>
        </pc:spChg>
      </pc:sldChg>
      <pc:sldChg chg="addSp modSp new mod">
        <pc:chgData name="Natalie Horlor" userId="c442a7a1-767c-4323-9548-2846137e510e" providerId="ADAL" clId="{207BC858-67CA-4E98-BD5F-A99B5A925E9C}" dt="2022-06-20T15:32:17.346" v="10" actId="14100"/>
        <pc:sldMkLst>
          <pc:docMk/>
          <pc:sldMk cId="2519187814" sldId="275"/>
        </pc:sldMkLst>
        <pc:spChg chg="add mod">
          <ac:chgData name="Natalie Horlor" userId="c442a7a1-767c-4323-9548-2846137e510e" providerId="ADAL" clId="{207BC858-67CA-4E98-BD5F-A99B5A925E9C}" dt="2022-06-20T15:32:17.346" v="10" actId="14100"/>
          <ac:spMkLst>
            <pc:docMk/>
            <pc:sldMk cId="2519187814" sldId="275"/>
            <ac:spMk id="4" creationId="{0594A3A1-B94D-DFB7-4467-1AD38E4D2F52}"/>
          </ac:spMkLst>
        </pc:spChg>
        <pc:picChg chg="add mod">
          <ac:chgData name="Natalie Horlor" userId="c442a7a1-767c-4323-9548-2846137e510e" providerId="ADAL" clId="{207BC858-67CA-4E98-BD5F-A99B5A925E9C}" dt="2022-06-20T15:32:09.165" v="8" actId="1076"/>
          <ac:picMkLst>
            <pc:docMk/>
            <pc:sldMk cId="2519187814" sldId="275"/>
            <ac:picMk id="1026" creationId="{B47B2B7E-5969-0B34-EDA3-6C86ECC14E95}"/>
          </ac:picMkLst>
        </pc:picChg>
      </pc:sldChg>
    </pc:docChg>
  </pc:docChgLst>
  <pc:docChgLst>
    <pc:chgData name="Natalie Horlor" userId="S::nhorlor@ankervalley.org::c442a7a1-767c-4323-9548-2846137e510e" providerId="AD" clId="Web-{86D1A6CB-97B9-4582-85AA-0817147B0B77}"/>
    <pc:docChg chg="addSld">
      <pc:chgData name="Natalie Horlor" userId="S::nhorlor@ankervalley.org::c442a7a1-767c-4323-9548-2846137e510e" providerId="AD" clId="Web-{86D1A6CB-97B9-4582-85AA-0817147B0B77}" dt="2022-06-20T15:25:44.308" v="0"/>
      <pc:docMkLst>
        <pc:docMk/>
      </pc:docMkLst>
      <pc:sldChg chg="add">
        <pc:chgData name="Natalie Horlor" userId="S::nhorlor@ankervalley.org::c442a7a1-767c-4323-9548-2846137e510e" providerId="AD" clId="Web-{86D1A6CB-97B9-4582-85AA-0817147B0B77}" dt="2022-06-20T15:25:44.308" v="0"/>
        <pc:sldMkLst>
          <pc:docMk/>
          <pc:sldMk cId="3986386093" sldId="274"/>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7EB2EB8D-F449-4173-A10A-64C33D821E6D}" type="datetimeFigureOut">
              <a:rPr lang="en-GB" smtClean="0"/>
              <a:t>20/06/2022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10165740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B2EB8D-F449-4173-A10A-64C33D821E6D}" type="datetimeFigureOut">
              <a:rPr lang="en-GB" smtClean="0"/>
              <a:t>20/06/2022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13019024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B2EB8D-F449-4173-A10A-64C33D821E6D}" type="datetimeFigureOut">
              <a:rPr lang="en-GB" smtClean="0"/>
              <a:t>20/06/2022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3523738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EB2EB8D-F449-4173-A10A-64C33D821E6D}" type="datetimeFigureOut">
              <a:rPr lang="en-GB" smtClean="0"/>
              <a:t>20/06/2022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3709485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EB2EB8D-F449-4173-A10A-64C33D821E6D}" type="datetimeFigureOut">
              <a:rPr lang="en-GB" smtClean="0"/>
              <a:t>20/06/2022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35054154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7EB2EB8D-F449-4173-A10A-64C33D821E6D}" type="datetimeFigureOut">
              <a:rPr lang="en-GB" smtClean="0"/>
              <a:t>20/06/2022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246986664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EB2EB8D-F449-4173-A10A-64C33D821E6D}" type="datetimeFigureOut">
              <a:rPr lang="en-GB" smtClean="0"/>
              <a:t>20/06/2022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3024599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EB2EB8D-F449-4173-A10A-64C33D821E6D}" type="datetimeFigureOut">
              <a:rPr lang="en-GB" smtClean="0"/>
              <a:t>20/06/2022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564127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7EB2EB8D-F449-4173-A10A-64C33D821E6D}" type="datetimeFigureOut">
              <a:rPr lang="en-GB" smtClean="0"/>
              <a:t>20/06/2022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3149860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B2EB8D-F449-4173-A10A-64C33D821E6D}" type="datetimeFigureOut">
              <a:rPr lang="en-GB" smtClean="0"/>
              <a:t>20/06/2022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2685174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B2EB8D-F449-4173-A10A-64C33D821E6D}" type="datetimeFigureOut">
              <a:rPr lang="en-GB" smtClean="0"/>
              <a:t>20/06/2022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latin typeface="Arial"/>
              </a:rPr>
              <a:t>”</a:t>
            </a:r>
            <a:endParaRPr lang="en-US">
              <a:solidFill>
                <a:schemeClr val="accent1">
                  <a:lumMod val="60000"/>
                  <a:lumOff val="40000"/>
                </a:schemeClr>
              </a:solidFill>
              <a:latin typeface="Arial"/>
            </a:endParaRPr>
          </a:p>
        </p:txBody>
      </p:sp>
    </p:spTree>
    <p:extLst>
      <p:ext uri="{BB962C8B-B14F-4D97-AF65-F5344CB8AC3E}">
        <p14:creationId xmlns:p14="http://schemas.microsoft.com/office/powerpoint/2010/main" val="3713548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B2EB8D-F449-4173-A10A-64C33D821E6D}" type="datetimeFigureOut">
              <a:rPr lang="en-GB" smtClean="0"/>
              <a:t>20/06/2022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13477952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B2EB8D-F449-4173-A10A-64C33D821E6D}" type="datetimeFigureOut">
              <a:rPr lang="en-GB" smtClean="0"/>
              <a:t>20/06/2022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9451719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EB2EB8D-F449-4173-A10A-64C33D821E6D}" type="datetimeFigureOut">
              <a:rPr lang="en-GB" smtClean="0"/>
              <a:t>20/06/2022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14484378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B2EB8D-F449-4173-A10A-64C33D821E6D}" type="datetimeFigureOut">
              <a:rPr lang="en-GB" smtClean="0"/>
              <a:t>20/06/2022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69834908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EB2EB8D-F449-4173-A10A-64C33D821E6D}" type="datetimeFigureOut">
              <a:rPr lang="en-GB" smtClean="0"/>
              <a:t>20/06/2022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9988326-98E8-4709-A551-E5B916EBFB95}" type="slidenum">
              <a:rPr lang="en-GB" smtClean="0"/>
              <a:t>‹#›</a:t>
            </a:fld>
            <a:endParaRPr lang="en-GB"/>
          </a:p>
        </p:txBody>
      </p:sp>
    </p:spTree>
    <p:extLst>
      <p:ext uri="{BB962C8B-B14F-4D97-AF65-F5344CB8AC3E}">
        <p14:creationId xmlns:p14="http://schemas.microsoft.com/office/powerpoint/2010/main" val="13205964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EB2EB8D-F449-4173-A10A-64C33D821E6D}" type="datetimeFigureOut">
              <a:rPr lang="en-GB" smtClean="0"/>
              <a:t>20/06/2022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E9988326-98E8-4709-A551-E5B916EBFB95}" type="slidenum">
              <a:rPr lang="en-GB" smtClean="0"/>
              <a:t>‹#›</a:t>
            </a:fld>
            <a:endParaRPr lang="en-GB"/>
          </a:p>
        </p:txBody>
      </p:sp>
    </p:spTree>
    <p:extLst>
      <p:ext uri="{BB962C8B-B14F-4D97-AF65-F5344CB8AC3E}">
        <p14:creationId xmlns:p14="http://schemas.microsoft.com/office/powerpoint/2010/main" val="83957043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7.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hyperlink" Target="https://www.littlewandlelettersandsounds.org.uk/resources/for-parents/" TargetMode="Externa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12.png"/><Relationship Id="rId4" Type="http://schemas.openxmlformats.org/officeDocument/2006/relationships/image" Target="../media/image11.png"/></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png"/><Relationship Id="rId1" Type="http://schemas.openxmlformats.org/officeDocument/2006/relationships/slideLayout" Target="../slideLayouts/slideLayout7.xml"/><Relationship Id="rId5" Type="http://schemas.openxmlformats.org/officeDocument/2006/relationships/image" Target="../media/image27.png"/><Relationship Id="rId4" Type="http://schemas.openxmlformats.org/officeDocument/2006/relationships/image" Target="../media/image26.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Anker Valley Primary Academy">
            <a:extLst>
              <a:ext uri="{FF2B5EF4-FFF2-40B4-BE49-F238E27FC236}">
                <a16:creationId xmlns:a16="http://schemas.microsoft.com/office/drawing/2014/main" id="{44F6CF83-C3F0-41EF-98F6-2052290C669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49B16F8-EA28-4B12-8DB1-43CFDDC62765}"/>
              </a:ext>
            </a:extLst>
          </p:cNvPr>
          <p:cNvSpPr txBox="1"/>
          <p:nvPr/>
        </p:nvSpPr>
        <p:spPr>
          <a:xfrm>
            <a:off x="2718509" y="6316385"/>
            <a:ext cx="7288382" cy="523220"/>
          </a:xfrm>
          <a:prstGeom prst="rect">
            <a:avLst/>
          </a:prstGeom>
          <a:noFill/>
        </p:spPr>
        <p:txBody>
          <a:bodyPr wrap="square">
            <a:spAutoFit/>
          </a:bodyPr>
          <a:lstStyle/>
          <a:p>
            <a:pPr algn="ctr" fontAlgn="ctr"/>
            <a:r>
              <a:rPr lang="en-GB" sz="2800" b="1" i="0" cap="all">
                <a:effectLst/>
                <a:latin typeface="Palatino Linotype" panose="02040502050505030304" pitchFamily="18" charset="0"/>
              </a:rPr>
              <a:t>ANKER VALLEY PRIMARY ACADEMY</a:t>
            </a:r>
          </a:p>
        </p:txBody>
      </p:sp>
      <p:sp>
        <p:nvSpPr>
          <p:cNvPr id="5" name="TextBox 4">
            <a:extLst>
              <a:ext uri="{FF2B5EF4-FFF2-40B4-BE49-F238E27FC236}">
                <a16:creationId xmlns:a16="http://schemas.microsoft.com/office/drawing/2014/main" id="{5234EFB5-A78B-4004-8D7C-3BFBCFF9029A}"/>
              </a:ext>
            </a:extLst>
          </p:cNvPr>
          <p:cNvSpPr txBox="1"/>
          <p:nvPr/>
        </p:nvSpPr>
        <p:spPr>
          <a:xfrm>
            <a:off x="1946984" y="1638300"/>
            <a:ext cx="7482766" cy="2308324"/>
          </a:xfrm>
          <a:prstGeom prst="rect">
            <a:avLst/>
          </a:prstGeom>
          <a:noFill/>
        </p:spPr>
        <p:txBody>
          <a:bodyPr wrap="square" rtlCol="0">
            <a:spAutoFit/>
          </a:bodyPr>
          <a:lstStyle/>
          <a:p>
            <a:pPr algn="ctr"/>
            <a:endParaRPr lang="en-GB" sz="4800">
              <a:latin typeface="Palatino Linotype" panose="02040502050505030304" pitchFamily="18" charset="0"/>
            </a:endParaRPr>
          </a:p>
          <a:p>
            <a:pPr algn="ctr"/>
            <a:r>
              <a:rPr lang="en-GB" sz="4800">
                <a:latin typeface="Palatino Linotype" panose="02040502050505030304" pitchFamily="18" charset="0"/>
              </a:rPr>
              <a:t>Monday 20</a:t>
            </a:r>
            <a:r>
              <a:rPr lang="en-GB" sz="4800" baseline="30000">
                <a:latin typeface="Palatino Linotype" panose="02040502050505030304" pitchFamily="18" charset="0"/>
              </a:rPr>
              <a:t>th</a:t>
            </a:r>
            <a:r>
              <a:rPr lang="en-GB" sz="4800">
                <a:latin typeface="Palatino Linotype" panose="02040502050505030304" pitchFamily="18" charset="0"/>
              </a:rPr>
              <a:t> June </a:t>
            </a:r>
          </a:p>
          <a:p>
            <a:pPr algn="ctr"/>
            <a:r>
              <a:rPr lang="en-GB" sz="4800">
                <a:latin typeface="Palatino Linotype" panose="02040502050505030304" pitchFamily="18" charset="0"/>
              </a:rPr>
              <a:t>EYFS Curriculum Evening</a:t>
            </a:r>
          </a:p>
        </p:txBody>
      </p:sp>
    </p:spTree>
    <p:extLst>
      <p:ext uri="{BB962C8B-B14F-4D97-AF65-F5344CB8AC3E}">
        <p14:creationId xmlns:p14="http://schemas.microsoft.com/office/powerpoint/2010/main" val="10189497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95854016-35C7-4C32-8A90-B7F0BF14CB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2D83D0CE-D2F5-411D-BB2F-3F7BECBF5AE3}"/>
              </a:ext>
            </a:extLst>
          </p:cNvPr>
          <p:cNvSpPr txBox="1"/>
          <p:nvPr/>
        </p:nvSpPr>
        <p:spPr>
          <a:xfrm>
            <a:off x="1185797" y="100208"/>
            <a:ext cx="9705583" cy="563231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400" b="1">
                <a:solidFill>
                  <a:srgbClr val="C00000"/>
                </a:solidFill>
                <a:latin typeface="Palatino Linotype"/>
                <a:ea typeface="Source Sans Pro"/>
              </a:rPr>
              <a:t>Vision and Ethos</a:t>
            </a:r>
            <a:endParaRPr lang="en-US"/>
          </a:p>
          <a:p>
            <a:pPr algn="ctr"/>
            <a:r>
              <a:rPr lang="en-US" sz="2400">
                <a:solidFill>
                  <a:srgbClr val="444444"/>
                </a:solidFill>
                <a:latin typeface="Palatino Linotype"/>
                <a:ea typeface="Source Sans Pro"/>
              </a:rPr>
              <a:t>Our vision for Anker Valley Primary Academy is to work in close collaboration with parents, the local and wider community to </a:t>
            </a:r>
            <a:r>
              <a:rPr lang="en-US" sz="2400" b="1" i="1">
                <a:solidFill>
                  <a:srgbClr val="444444"/>
                </a:solidFill>
                <a:latin typeface="Palatino Linotype"/>
                <a:ea typeface="Source Sans Pro"/>
              </a:rPr>
              <a:t>inspire all to excellence</a:t>
            </a:r>
            <a:r>
              <a:rPr lang="en-US" sz="2400">
                <a:solidFill>
                  <a:srgbClr val="444444"/>
                </a:solidFill>
                <a:latin typeface="Palatino Linotype"/>
                <a:ea typeface="Source Sans Pro"/>
              </a:rPr>
              <a:t>.  Pupils will reach the highest standards of achievement and personal success through engaging with a range of learning experiences that foster curiosity and </a:t>
            </a:r>
            <a:r>
              <a:rPr lang="en-US" sz="2400" err="1">
                <a:solidFill>
                  <a:srgbClr val="444444"/>
                </a:solidFill>
                <a:latin typeface="Palatino Linotype"/>
                <a:ea typeface="Source Sans Pro"/>
              </a:rPr>
              <a:t>capitalise</a:t>
            </a:r>
            <a:r>
              <a:rPr lang="en-US" sz="2400">
                <a:solidFill>
                  <a:srgbClr val="444444"/>
                </a:solidFill>
                <a:latin typeface="Palatino Linotype"/>
                <a:ea typeface="Source Sans Pro"/>
              </a:rPr>
              <a:t> on their unique talents.</a:t>
            </a:r>
          </a:p>
          <a:p>
            <a:pPr algn="ctr"/>
            <a:endParaRPr lang="en-US" sz="2400">
              <a:solidFill>
                <a:srgbClr val="444444"/>
              </a:solidFill>
              <a:latin typeface="Palatino Linotype"/>
              <a:ea typeface="Source Sans Pro"/>
            </a:endParaRPr>
          </a:p>
          <a:p>
            <a:pPr algn="ctr"/>
            <a:r>
              <a:rPr lang="en-US" sz="2400">
                <a:solidFill>
                  <a:srgbClr val="444444"/>
                </a:solidFill>
                <a:latin typeface="Palatino Linotype"/>
                <a:ea typeface="Source Sans Pro"/>
              </a:rPr>
              <a:t>Our ethos will reflect the values of the </a:t>
            </a:r>
            <a:r>
              <a:rPr lang="en-US" sz="2400" err="1">
                <a:solidFill>
                  <a:srgbClr val="444444"/>
                </a:solidFill>
                <a:latin typeface="Palatino Linotype"/>
                <a:ea typeface="Source Sans Pro"/>
              </a:rPr>
              <a:t>Fierté</a:t>
            </a:r>
            <a:r>
              <a:rPr lang="en-US" sz="2400">
                <a:solidFill>
                  <a:srgbClr val="444444"/>
                </a:solidFill>
                <a:latin typeface="Palatino Linotype"/>
                <a:ea typeface="Source Sans Pro"/>
              </a:rPr>
              <a:t> Trust:  </a:t>
            </a:r>
            <a:r>
              <a:rPr lang="en-US" sz="2400" b="1" i="1">
                <a:solidFill>
                  <a:srgbClr val="444444"/>
                </a:solidFill>
                <a:latin typeface="Palatino Linotype"/>
                <a:ea typeface="Source Sans Pro"/>
              </a:rPr>
              <a:t>we care, we leave no one behind, we celebrate individuality and we are brave.</a:t>
            </a:r>
            <a:r>
              <a:rPr lang="en-US" sz="2400">
                <a:solidFill>
                  <a:srgbClr val="444444"/>
                </a:solidFill>
                <a:latin typeface="Palatino Linotype"/>
                <a:ea typeface="Source Sans Pro"/>
              </a:rPr>
              <a:t>  </a:t>
            </a:r>
          </a:p>
          <a:p>
            <a:pPr algn="ctr"/>
            <a:endParaRPr lang="en-US" sz="2400">
              <a:solidFill>
                <a:srgbClr val="444444"/>
              </a:solidFill>
              <a:latin typeface="Palatino Linotype"/>
              <a:ea typeface="Source Sans Pro"/>
            </a:endParaRPr>
          </a:p>
          <a:p>
            <a:pPr algn="ctr"/>
            <a:r>
              <a:rPr lang="en-US" sz="2400">
                <a:solidFill>
                  <a:srgbClr val="444444"/>
                </a:solidFill>
                <a:latin typeface="Palatino Linotype"/>
                <a:ea typeface="Source Sans Pro"/>
              </a:rPr>
              <a:t>As a result, an Anker Valley pupil will stand out as a child who is compassionate, never gives up on others, takes their own opportunity but also allows others their moment to shine and relentlessly aspires to achieve more overcoming obstacles or setbacks.</a:t>
            </a:r>
            <a:endParaRPr lang="en-US"/>
          </a:p>
        </p:txBody>
      </p:sp>
    </p:spTree>
    <p:extLst>
      <p:ext uri="{BB962C8B-B14F-4D97-AF65-F5344CB8AC3E}">
        <p14:creationId xmlns:p14="http://schemas.microsoft.com/office/powerpoint/2010/main" val="3356438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0026F5-19CB-76B4-17A8-7F2F269DD4A7}"/>
              </a:ext>
            </a:extLst>
          </p:cNvPr>
          <p:cNvSpPr txBox="1"/>
          <p:nvPr/>
        </p:nvSpPr>
        <p:spPr>
          <a:xfrm>
            <a:off x="466928" y="333137"/>
            <a:ext cx="8929991" cy="6524863"/>
          </a:xfrm>
          <a:prstGeom prst="rect">
            <a:avLst/>
          </a:prstGeom>
          <a:noFill/>
        </p:spPr>
        <p:txBody>
          <a:bodyPr wrap="square" rtlCol="0">
            <a:spAutoFit/>
          </a:bodyPr>
          <a:lstStyle/>
          <a:p>
            <a:pPr algn="l"/>
            <a:r>
              <a:rPr lang="en-GB" sz="2200" b="1" i="0" dirty="0">
                <a:solidFill>
                  <a:srgbClr val="FC0707"/>
                </a:solidFill>
                <a:effectLst/>
                <a:latin typeface="Palatino Linotype" panose="02040502050505030304" pitchFamily="18" charset="0"/>
              </a:rPr>
              <a:t>Our Expectations</a:t>
            </a:r>
          </a:p>
          <a:p>
            <a:pPr algn="l"/>
            <a:endParaRPr lang="en-GB" sz="2200" b="1" i="0" dirty="0">
              <a:solidFill>
                <a:srgbClr val="FC0707"/>
              </a:solidFill>
              <a:effectLst/>
              <a:latin typeface="Palatino Linotype" panose="02040502050505030304" pitchFamily="18" charset="0"/>
            </a:endParaRPr>
          </a:p>
          <a:p>
            <a:pPr algn="just"/>
            <a:r>
              <a:rPr lang="en-GB" sz="2200" b="0" i="0" dirty="0">
                <a:effectLst/>
                <a:latin typeface="Palatino Linotype" panose="02040502050505030304" pitchFamily="18" charset="0"/>
              </a:rPr>
              <a:t>At Anker Valley, we are passionate about providing an education that meets the needs of all our children and families. We understand the importance of being ready to learn and how external and internal factors can impact upon a child's successes. </a:t>
            </a:r>
          </a:p>
          <a:p>
            <a:pPr algn="just"/>
            <a:endParaRPr lang="en-GB" sz="2200" dirty="0">
              <a:latin typeface="Palatino Linotype" panose="02040502050505030304" pitchFamily="18" charset="0"/>
            </a:endParaRPr>
          </a:p>
          <a:p>
            <a:pPr algn="just"/>
            <a:r>
              <a:rPr lang="en-GB" sz="2200" b="0" i="0" dirty="0">
                <a:effectLst/>
                <a:latin typeface="Palatino Linotype" panose="02040502050505030304" pitchFamily="18" charset="0"/>
              </a:rPr>
              <a:t>We have high expectations that all stakeholders will work together to provide the best possible opportunities that will enable our children to thrive in an ever-changing society. </a:t>
            </a:r>
          </a:p>
          <a:p>
            <a:pPr algn="just"/>
            <a:endParaRPr lang="en-GB" sz="2200" b="0" i="0" dirty="0">
              <a:effectLst/>
              <a:latin typeface="Palatino Linotype" panose="02040502050505030304" pitchFamily="18" charset="0"/>
            </a:endParaRPr>
          </a:p>
          <a:p>
            <a:pPr algn="just"/>
            <a:r>
              <a:rPr lang="en-GB" sz="2200" b="0" i="0" dirty="0">
                <a:effectLst/>
                <a:latin typeface="Palatino Linotype" panose="02040502050505030304" pitchFamily="18" charset="0"/>
              </a:rPr>
              <a:t>It is our expectation that </a:t>
            </a:r>
            <a:r>
              <a:rPr lang="en-GB" sz="2200" b="1" i="0" u="sng" dirty="0">
                <a:effectLst/>
                <a:latin typeface="Palatino Linotype" panose="02040502050505030304" pitchFamily="18" charset="0"/>
              </a:rPr>
              <a:t>all</a:t>
            </a:r>
            <a:r>
              <a:rPr lang="en-GB" sz="2200" b="0" i="0" dirty="0">
                <a:effectLst/>
                <a:latin typeface="Palatino Linotype" panose="02040502050505030304" pitchFamily="18" charset="0"/>
              </a:rPr>
              <a:t> stakeholders (parents, children and staff) will: </a:t>
            </a:r>
          </a:p>
          <a:p>
            <a:pPr algn="just"/>
            <a:endParaRPr lang="en-GB" sz="2200" b="0" i="0" dirty="0">
              <a:effectLst/>
              <a:latin typeface="Palatino Linotype" panose="02040502050505030304" pitchFamily="18" charset="0"/>
            </a:endParaRPr>
          </a:p>
          <a:p>
            <a:pPr algn="l">
              <a:buFont typeface="Arial" panose="020B0604020202020204" pitchFamily="34" charset="0"/>
              <a:buChar char="•"/>
            </a:pPr>
            <a:r>
              <a:rPr lang="en-GB" sz="2200" b="0" i="0" dirty="0">
                <a:effectLst/>
                <a:latin typeface="Palatino Linotype" panose="02040502050505030304" pitchFamily="18" charset="0"/>
              </a:rPr>
              <a:t>Be respectful</a:t>
            </a:r>
          </a:p>
          <a:p>
            <a:pPr algn="l">
              <a:buFont typeface="Arial" panose="020B0604020202020204" pitchFamily="34" charset="0"/>
              <a:buChar char="•"/>
            </a:pPr>
            <a:r>
              <a:rPr lang="en-GB" sz="2200" b="0" i="0" dirty="0">
                <a:effectLst/>
                <a:latin typeface="Palatino Linotype" panose="02040502050505030304" pitchFamily="18" charset="0"/>
              </a:rPr>
              <a:t>Show kindness</a:t>
            </a:r>
          </a:p>
          <a:p>
            <a:pPr algn="l">
              <a:buFont typeface="Arial" panose="020B0604020202020204" pitchFamily="34" charset="0"/>
              <a:buChar char="•"/>
            </a:pPr>
            <a:r>
              <a:rPr lang="en-GB" sz="2200" b="0" i="0" dirty="0">
                <a:effectLst/>
                <a:latin typeface="Palatino Linotype" panose="02040502050505030304" pitchFamily="18" charset="0"/>
              </a:rPr>
              <a:t>Be courteous</a:t>
            </a:r>
          </a:p>
          <a:p>
            <a:pPr algn="l">
              <a:buFont typeface="Arial" panose="020B0604020202020204" pitchFamily="34" charset="0"/>
              <a:buChar char="•"/>
            </a:pPr>
            <a:r>
              <a:rPr lang="en-GB" sz="2200" b="0" i="0" dirty="0">
                <a:effectLst/>
                <a:latin typeface="Palatino Linotype" panose="02040502050505030304" pitchFamily="18" charset="0"/>
              </a:rPr>
              <a:t>Be determined</a:t>
            </a:r>
          </a:p>
          <a:p>
            <a:pPr algn="l">
              <a:buFont typeface="Arial" panose="020B0604020202020204" pitchFamily="34" charset="0"/>
              <a:buChar char="•"/>
            </a:pPr>
            <a:r>
              <a:rPr lang="en-GB" sz="2200" b="0" i="0" dirty="0">
                <a:effectLst/>
                <a:latin typeface="Palatino Linotype" panose="02040502050505030304" pitchFamily="18" charset="0"/>
              </a:rPr>
              <a:t>Show care</a:t>
            </a:r>
          </a:p>
        </p:txBody>
      </p:sp>
    </p:spTree>
    <p:extLst>
      <p:ext uri="{BB962C8B-B14F-4D97-AF65-F5344CB8AC3E}">
        <p14:creationId xmlns:p14="http://schemas.microsoft.com/office/powerpoint/2010/main" val="398638609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CA86798D-3AC6-4F4D-AEBB-E78A7D85BF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Text&#10;&#10;Description automatically generated">
            <a:extLst>
              <a:ext uri="{FF2B5EF4-FFF2-40B4-BE49-F238E27FC236}">
                <a16:creationId xmlns:a16="http://schemas.microsoft.com/office/drawing/2014/main" id="{805F0699-134D-4F40-A675-5FB125C934F0}"/>
              </a:ext>
            </a:extLst>
          </p:cNvPr>
          <p:cNvPicPr>
            <a:picLocks noChangeAspect="1"/>
          </p:cNvPicPr>
          <p:nvPr/>
        </p:nvPicPr>
        <p:blipFill rotWithShape="1">
          <a:blip r:embed="rId3"/>
          <a:srcRect l="24715" t="6757" r="26996" b="5405"/>
          <a:stretch/>
        </p:blipFill>
        <p:spPr>
          <a:xfrm>
            <a:off x="350729" y="434105"/>
            <a:ext cx="4320475" cy="4403384"/>
          </a:xfrm>
          <a:prstGeom prst="rect">
            <a:avLst/>
          </a:prstGeom>
        </p:spPr>
      </p:pic>
      <p:sp>
        <p:nvSpPr>
          <p:cNvPr id="7" name="TextBox 6">
            <a:extLst>
              <a:ext uri="{FF2B5EF4-FFF2-40B4-BE49-F238E27FC236}">
                <a16:creationId xmlns:a16="http://schemas.microsoft.com/office/drawing/2014/main" id="{4600BF76-D2BA-4262-A2D5-321F98B1E8DC}"/>
              </a:ext>
            </a:extLst>
          </p:cNvPr>
          <p:cNvSpPr txBox="1"/>
          <p:nvPr/>
        </p:nvSpPr>
        <p:spPr>
          <a:xfrm>
            <a:off x="4872233" y="724552"/>
            <a:ext cx="5895582" cy="252376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u="sng" dirty="0">
                <a:latin typeface="Palatino Linotype"/>
              </a:rPr>
              <a:t>Anker Valley Curriculum</a:t>
            </a:r>
          </a:p>
          <a:p>
            <a:r>
              <a:rPr lang="en-GB" sz="2000" dirty="0">
                <a:latin typeface="Palatino Linotype"/>
              </a:rPr>
              <a:t>-National Curriculum</a:t>
            </a:r>
          </a:p>
          <a:p>
            <a:r>
              <a:rPr lang="en-GB" sz="2000" dirty="0">
                <a:latin typeface="Palatino Linotype"/>
              </a:rPr>
              <a:t>-Local area and influences</a:t>
            </a:r>
            <a:endParaRPr lang="en-GB" sz="2000" dirty="0"/>
          </a:p>
          <a:p>
            <a:r>
              <a:rPr lang="en-GB" sz="2000" dirty="0">
                <a:latin typeface="Palatino Linotype"/>
              </a:rPr>
              <a:t>-Character Education and Virtues</a:t>
            </a:r>
          </a:p>
          <a:p>
            <a:r>
              <a:rPr lang="en-GB" sz="2000" dirty="0">
                <a:latin typeface="Palatino Linotype"/>
              </a:rPr>
              <a:t>-Diversity</a:t>
            </a:r>
          </a:p>
          <a:p>
            <a:r>
              <a:rPr lang="en-GB" sz="2000" dirty="0">
                <a:latin typeface="Palatino Linotype"/>
              </a:rPr>
              <a:t>-Enrichment (trips and visits)</a:t>
            </a:r>
          </a:p>
          <a:p>
            <a:r>
              <a:rPr lang="en-GB" sz="2000" dirty="0">
                <a:latin typeface="Palatino Linotype"/>
              </a:rPr>
              <a:t>-Will continue to grow, develop and adapt</a:t>
            </a:r>
          </a:p>
          <a:p>
            <a:endParaRPr lang="en-GB" dirty="0">
              <a:latin typeface="Palatino Linotype"/>
            </a:endParaRPr>
          </a:p>
        </p:txBody>
      </p:sp>
      <p:pic>
        <p:nvPicPr>
          <p:cNvPr id="8" name="Picture 8" descr="Table&#10;&#10;Description automatically generated">
            <a:extLst>
              <a:ext uri="{FF2B5EF4-FFF2-40B4-BE49-F238E27FC236}">
                <a16:creationId xmlns:a16="http://schemas.microsoft.com/office/drawing/2014/main" id="{609EB80A-6BA0-4426-865D-6E3F916E0800}"/>
              </a:ext>
            </a:extLst>
          </p:cNvPr>
          <p:cNvPicPr>
            <a:picLocks noChangeAspect="1"/>
          </p:cNvPicPr>
          <p:nvPr/>
        </p:nvPicPr>
        <p:blipFill rotWithShape="1">
          <a:blip r:embed="rId4"/>
          <a:srcRect l="12233" t="27254" r="4153" b="20842"/>
          <a:stretch/>
        </p:blipFill>
        <p:spPr>
          <a:xfrm>
            <a:off x="4810125" y="3305175"/>
            <a:ext cx="7090534" cy="2467877"/>
          </a:xfrm>
          <a:prstGeom prst="rect">
            <a:avLst/>
          </a:prstGeom>
        </p:spPr>
      </p:pic>
    </p:spTree>
    <p:extLst>
      <p:ext uri="{BB962C8B-B14F-4D97-AF65-F5344CB8AC3E}">
        <p14:creationId xmlns:p14="http://schemas.microsoft.com/office/powerpoint/2010/main" val="14585161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EFE60-5C57-9F36-6E59-741EF36E438F}"/>
              </a:ext>
            </a:extLst>
          </p:cNvPr>
          <p:cNvSpPr>
            <a:spLocks noGrp="1"/>
          </p:cNvSpPr>
          <p:nvPr>
            <p:ph type="title"/>
          </p:nvPr>
        </p:nvSpPr>
        <p:spPr/>
        <p:txBody>
          <a:bodyPr/>
          <a:lstStyle/>
          <a:p>
            <a:pPr algn="ctr"/>
            <a:r>
              <a:rPr lang="en-GB" u="sng">
                <a:solidFill>
                  <a:schemeClr val="tx1"/>
                </a:solidFill>
                <a:latin typeface="Palatino Linotype" panose="02040502050505030304" pitchFamily="18" charset="0"/>
              </a:rPr>
              <a:t>Staffing for Dragonflies</a:t>
            </a:r>
          </a:p>
        </p:txBody>
      </p:sp>
      <p:sp>
        <p:nvSpPr>
          <p:cNvPr id="3" name="Content Placeholder 2">
            <a:extLst>
              <a:ext uri="{FF2B5EF4-FFF2-40B4-BE49-F238E27FC236}">
                <a16:creationId xmlns:a16="http://schemas.microsoft.com/office/drawing/2014/main" id="{FF055936-B8CC-C563-D440-E503CCBCB143}"/>
              </a:ext>
            </a:extLst>
          </p:cNvPr>
          <p:cNvSpPr>
            <a:spLocks noGrp="1"/>
          </p:cNvSpPr>
          <p:nvPr>
            <p:ph idx="1"/>
          </p:nvPr>
        </p:nvSpPr>
        <p:spPr>
          <a:xfrm>
            <a:off x="791852" y="1583704"/>
            <a:ext cx="9076038" cy="4227470"/>
          </a:xfrm>
        </p:spPr>
        <p:txBody>
          <a:bodyPr>
            <a:normAutofit fontScale="92500"/>
          </a:bodyPr>
          <a:lstStyle/>
          <a:p>
            <a:pPr marL="0" indent="0">
              <a:lnSpc>
                <a:spcPct val="110000"/>
              </a:lnSpc>
              <a:spcBef>
                <a:spcPts val="0"/>
              </a:spcBef>
              <a:buNone/>
            </a:pPr>
            <a:r>
              <a:rPr lang="en-GB" sz="2400">
                <a:latin typeface="Palatino Linotype" panose="02040502050505030304" pitchFamily="18" charset="0"/>
              </a:rPr>
              <a:t>Mrs Andrea Free –Class Teacher– Monday – Friday </a:t>
            </a:r>
          </a:p>
          <a:p>
            <a:pPr marL="0" indent="0">
              <a:lnSpc>
                <a:spcPct val="110000"/>
              </a:lnSpc>
              <a:spcBef>
                <a:spcPts val="0"/>
              </a:spcBef>
              <a:buNone/>
            </a:pPr>
            <a:r>
              <a:rPr lang="en-GB" sz="2400">
                <a:latin typeface="Palatino Linotype" panose="02040502050505030304" pitchFamily="18" charset="0"/>
              </a:rPr>
              <a:t>Mrs Natalie </a:t>
            </a:r>
            <a:r>
              <a:rPr lang="en-GB" sz="2400" err="1">
                <a:latin typeface="Palatino Linotype" panose="02040502050505030304" pitchFamily="18" charset="0"/>
              </a:rPr>
              <a:t>Horlor</a:t>
            </a:r>
            <a:r>
              <a:rPr lang="en-GB" sz="2400">
                <a:latin typeface="Palatino Linotype" panose="02040502050505030304" pitchFamily="18" charset="0"/>
              </a:rPr>
              <a:t> – Head of School- Every morning and to cover PPA time on a Wednesday. </a:t>
            </a:r>
          </a:p>
          <a:p>
            <a:pPr marL="0" indent="0">
              <a:lnSpc>
                <a:spcPct val="110000"/>
              </a:lnSpc>
              <a:spcBef>
                <a:spcPts val="0"/>
              </a:spcBef>
              <a:buNone/>
            </a:pPr>
            <a:r>
              <a:rPr lang="en-GB" sz="2400">
                <a:latin typeface="Palatino Linotype" panose="02040502050505030304" pitchFamily="18" charset="0"/>
              </a:rPr>
              <a:t>Miss Sarah Garrett – Teaching Assistant- Tuesday – Friday afternoon</a:t>
            </a:r>
          </a:p>
          <a:p>
            <a:pPr marL="0" indent="0">
              <a:lnSpc>
                <a:spcPct val="110000"/>
              </a:lnSpc>
              <a:spcBef>
                <a:spcPts val="0"/>
              </a:spcBef>
              <a:buNone/>
            </a:pPr>
            <a:endParaRPr lang="en-GB" sz="2400">
              <a:latin typeface="Palatino Linotype" panose="02040502050505030304" pitchFamily="18" charset="0"/>
            </a:endParaRPr>
          </a:p>
          <a:p>
            <a:pPr marL="0" indent="0">
              <a:lnSpc>
                <a:spcPct val="110000"/>
              </a:lnSpc>
              <a:spcBef>
                <a:spcPts val="0"/>
              </a:spcBef>
              <a:buNone/>
            </a:pPr>
            <a:endParaRPr lang="en-GB" sz="2400">
              <a:latin typeface="Palatino Linotype" panose="02040502050505030304" pitchFamily="18" charset="0"/>
            </a:endParaRPr>
          </a:p>
          <a:p>
            <a:pPr marL="0" indent="0">
              <a:lnSpc>
                <a:spcPct val="110000"/>
              </a:lnSpc>
              <a:spcBef>
                <a:spcPts val="0"/>
              </a:spcBef>
              <a:buNone/>
            </a:pPr>
            <a:r>
              <a:rPr lang="en-GB" sz="2400">
                <a:latin typeface="Palatino Linotype" panose="02040502050505030304" pitchFamily="18" charset="0"/>
              </a:rPr>
              <a:t>Mrs Maria Hamblin – CEO of Trust and Executive Headteacher</a:t>
            </a:r>
          </a:p>
          <a:p>
            <a:pPr marL="0" indent="0">
              <a:lnSpc>
                <a:spcPct val="110000"/>
              </a:lnSpc>
              <a:spcBef>
                <a:spcPts val="0"/>
              </a:spcBef>
              <a:buNone/>
            </a:pPr>
            <a:r>
              <a:rPr lang="en-GB" sz="2400">
                <a:latin typeface="Palatino Linotype" panose="02040502050505030304" pitchFamily="18" charset="0"/>
              </a:rPr>
              <a:t>Mrs Sam Lewis – Trust Wellbeing Lead – Based at Anker Valley one day a week. </a:t>
            </a:r>
          </a:p>
          <a:p>
            <a:pPr marL="0" indent="0">
              <a:lnSpc>
                <a:spcPct val="110000"/>
              </a:lnSpc>
              <a:spcBef>
                <a:spcPts val="0"/>
              </a:spcBef>
              <a:buNone/>
            </a:pPr>
            <a:r>
              <a:rPr lang="en-GB" sz="2400">
                <a:latin typeface="Palatino Linotype" panose="02040502050505030304" pitchFamily="18" charset="0"/>
              </a:rPr>
              <a:t>Miss Heidi Elliot – Office Manager </a:t>
            </a:r>
          </a:p>
          <a:p>
            <a:pPr marL="0" indent="0">
              <a:lnSpc>
                <a:spcPct val="110000"/>
              </a:lnSpc>
              <a:spcBef>
                <a:spcPts val="0"/>
              </a:spcBef>
              <a:buNone/>
            </a:pPr>
            <a:r>
              <a:rPr lang="en-GB" sz="2400">
                <a:latin typeface="Palatino Linotype" panose="02040502050505030304" pitchFamily="18" charset="0"/>
              </a:rPr>
              <a:t>Mrs </a:t>
            </a:r>
            <a:r>
              <a:rPr lang="en-GB" sz="2400" err="1">
                <a:latin typeface="Palatino Linotype" panose="02040502050505030304" pitchFamily="18" charset="0"/>
              </a:rPr>
              <a:t>Chyla</a:t>
            </a:r>
            <a:r>
              <a:rPr lang="en-GB" sz="2400">
                <a:latin typeface="Palatino Linotype" panose="02040502050505030304" pitchFamily="18" charset="0"/>
              </a:rPr>
              <a:t> – Cook </a:t>
            </a:r>
          </a:p>
          <a:p>
            <a:pPr marL="0" indent="0">
              <a:buNone/>
            </a:pPr>
            <a:endParaRPr lang="en-GB" sz="2000">
              <a:latin typeface="Palatino Linotype" panose="02040502050505030304" pitchFamily="18" charset="0"/>
            </a:endParaRPr>
          </a:p>
        </p:txBody>
      </p:sp>
    </p:spTree>
    <p:extLst>
      <p:ext uri="{BB962C8B-B14F-4D97-AF65-F5344CB8AC3E}">
        <p14:creationId xmlns:p14="http://schemas.microsoft.com/office/powerpoint/2010/main" val="39451533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F976E8C0-5499-4E32-BF8F-C04668D380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36BBAE-E42B-4E53-A67E-55C506BD0FBF}"/>
              </a:ext>
            </a:extLst>
          </p:cNvPr>
          <p:cNvSpPr txBox="1"/>
          <p:nvPr/>
        </p:nvSpPr>
        <p:spPr>
          <a:xfrm>
            <a:off x="1503354" y="76077"/>
            <a:ext cx="81629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a:latin typeface="Palatino Linotype"/>
              </a:rPr>
              <a:t>EYFS Curriculum</a:t>
            </a:r>
            <a:endParaRPr lang="en-US" u="sng"/>
          </a:p>
        </p:txBody>
      </p:sp>
      <p:sp>
        <p:nvSpPr>
          <p:cNvPr id="2" name="TextBox 1">
            <a:extLst>
              <a:ext uri="{FF2B5EF4-FFF2-40B4-BE49-F238E27FC236}">
                <a16:creationId xmlns:a16="http://schemas.microsoft.com/office/drawing/2014/main" id="{E11E2958-6691-4389-9E21-0EF3C9C3E5CC}"/>
              </a:ext>
            </a:extLst>
          </p:cNvPr>
          <p:cNvSpPr txBox="1"/>
          <p:nvPr/>
        </p:nvSpPr>
        <p:spPr>
          <a:xfrm>
            <a:off x="302024" y="478060"/>
            <a:ext cx="9610602" cy="461664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100" b="1" kern="1200">
                <a:solidFill>
                  <a:srgbClr val="1C1C1C"/>
                </a:solidFill>
                <a:latin typeface="Palatino Linotype"/>
                <a:ea typeface="Roboto"/>
                <a:cs typeface="Roboto"/>
              </a:rPr>
              <a:t>The Early Years Foundation Stage </a:t>
            </a:r>
            <a:r>
              <a:rPr lang="en-GB" sz="2100" kern="1200">
                <a:solidFill>
                  <a:srgbClr val="1C1C1C"/>
                </a:solidFill>
                <a:latin typeface="Palatino Linotype"/>
                <a:ea typeface="Roboto"/>
                <a:cs typeface="Roboto"/>
              </a:rPr>
              <a:t>cov</a:t>
            </a:r>
            <a:r>
              <a:rPr lang="en-GB" sz="2100" kern="1200">
                <a:latin typeface="Palatino Linotype"/>
                <a:ea typeface="Roboto"/>
                <a:cs typeface="Roboto"/>
              </a:rPr>
              <a:t>ers the first stage of a child’s care</a:t>
            </a:r>
          </a:p>
          <a:p>
            <a:r>
              <a:rPr lang="en-GB" sz="2100" kern="1200">
                <a:latin typeface="Palatino Linotype"/>
                <a:ea typeface="Roboto"/>
                <a:cs typeface="Roboto"/>
              </a:rPr>
              <a:t>from birth to five years old and has been revised with the new framework becoming statutory from September 2021.</a:t>
            </a:r>
            <a:r>
              <a:rPr lang="en-GB" sz="2100">
                <a:latin typeface="Palatino Linotype"/>
                <a:ea typeface="Roboto"/>
                <a:cs typeface="Roboto"/>
              </a:rPr>
              <a:t> </a:t>
            </a:r>
          </a:p>
          <a:p>
            <a:endParaRPr lang="en-GB" sz="2100">
              <a:solidFill>
                <a:srgbClr val="1C1C1C"/>
              </a:solidFill>
              <a:latin typeface="Palatino Linotype"/>
              <a:ea typeface="Roboto"/>
              <a:cs typeface="Roboto"/>
            </a:endParaRPr>
          </a:p>
          <a:p>
            <a:r>
              <a:rPr lang="en-GB" sz="2100">
                <a:latin typeface="Palatino Linotype"/>
                <a:ea typeface="Roboto"/>
                <a:cs typeface="Roboto"/>
              </a:rPr>
              <a:t>There are seven </a:t>
            </a:r>
            <a:r>
              <a:rPr lang="en-GB" sz="2100">
                <a:solidFill>
                  <a:srgbClr val="1C1C1C"/>
                </a:solidFill>
                <a:latin typeface="Palatino Linotype"/>
                <a:ea typeface="Roboto"/>
                <a:cs typeface="Roboto"/>
              </a:rPr>
              <a:t>areas of learning</a:t>
            </a:r>
            <a:r>
              <a:rPr lang="en-GB" sz="2100" b="1">
                <a:latin typeface="Palatino Linotype"/>
                <a:ea typeface="Roboto"/>
                <a:cs typeface="Roboto"/>
              </a:rPr>
              <a:t> </a:t>
            </a:r>
            <a:r>
              <a:rPr lang="en-GB" sz="2100">
                <a:latin typeface="Palatino Linotype"/>
                <a:ea typeface="Roboto"/>
                <a:cs typeface="Roboto"/>
              </a:rPr>
              <a:t>in the EYFS.</a:t>
            </a:r>
            <a:endParaRPr lang="en-GB" sz="2100" kern="1200">
              <a:latin typeface="Palatino Linotype"/>
              <a:ea typeface="Roboto"/>
              <a:cs typeface="Roboto"/>
            </a:endParaRPr>
          </a:p>
          <a:p>
            <a:r>
              <a:rPr lang="en-GB" sz="2100" u="sng">
                <a:solidFill>
                  <a:srgbClr val="1C1C1C"/>
                </a:solidFill>
                <a:latin typeface="Palatino Linotype"/>
                <a:ea typeface="Roboto"/>
                <a:cs typeface="Roboto"/>
              </a:rPr>
              <a:t>Prime areas: </a:t>
            </a:r>
            <a:endParaRPr lang="en-GB" sz="2100" u="sng" kern="1200">
              <a:solidFill>
                <a:srgbClr val="000000"/>
              </a:solidFill>
              <a:latin typeface="Palatino Linotype"/>
              <a:ea typeface="Roboto"/>
              <a:cs typeface="Roboto"/>
            </a:endParaRPr>
          </a:p>
          <a:p>
            <a:pPr marL="285750" indent="-285750" rtl="0">
              <a:buFont typeface="Arial"/>
              <a:buChar char="•"/>
            </a:pPr>
            <a:r>
              <a:rPr lang="en-GB" sz="2100" kern="1200">
                <a:latin typeface="Palatino Linotype"/>
                <a:ea typeface="Roboto"/>
                <a:cs typeface="Roboto"/>
              </a:rPr>
              <a:t>Communication and Language</a:t>
            </a:r>
          </a:p>
          <a:p>
            <a:pPr marL="285750" indent="-285750" rtl="0">
              <a:buFont typeface="Arial"/>
              <a:buChar char="•"/>
            </a:pPr>
            <a:r>
              <a:rPr lang="en-GB" sz="2100" kern="1200">
                <a:latin typeface="Palatino Linotype"/>
                <a:ea typeface="Roboto"/>
                <a:cs typeface="Roboto"/>
              </a:rPr>
              <a:t>Personal, Social and Emotional Development</a:t>
            </a:r>
          </a:p>
          <a:p>
            <a:pPr marL="285750" indent="-285750" rtl="0">
              <a:buFont typeface="Arial"/>
              <a:buChar char="•"/>
            </a:pPr>
            <a:r>
              <a:rPr lang="en-GB" sz="2100" kern="1200">
                <a:latin typeface="Palatino Linotype"/>
                <a:ea typeface="Roboto"/>
                <a:cs typeface="Roboto"/>
              </a:rPr>
              <a:t>Physical Development</a:t>
            </a:r>
          </a:p>
          <a:p>
            <a:r>
              <a:rPr lang="en-GB" sz="2100" u="sng">
                <a:solidFill>
                  <a:srgbClr val="1C1C1C"/>
                </a:solidFill>
                <a:latin typeface="Palatino Linotype"/>
                <a:ea typeface="Roboto"/>
                <a:cs typeface="Roboto"/>
              </a:rPr>
              <a:t>Specific areas: </a:t>
            </a:r>
            <a:endParaRPr lang="en-GB" sz="2100" u="sng" kern="1200">
              <a:solidFill>
                <a:srgbClr val="000000"/>
              </a:solidFill>
              <a:latin typeface="Palatino Linotype"/>
              <a:ea typeface="Roboto"/>
              <a:cs typeface="Roboto"/>
            </a:endParaRPr>
          </a:p>
          <a:p>
            <a:pPr marL="285750" indent="-285750" rtl="0">
              <a:buFont typeface="Arial"/>
              <a:buChar char="•"/>
            </a:pPr>
            <a:r>
              <a:rPr lang="en-GB" sz="2100" kern="1200">
                <a:latin typeface="Palatino Linotype"/>
                <a:ea typeface="Roboto"/>
                <a:cs typeface="Roboto"/>
              </a:rPr>
              <a:t>Literacy</a:t>
            </a:r>
          </a:p>
          <a:p>
            <a:pPr marL="285750" indent="-285750" rtl="0">
              <a:buFont typeface="Arial"/>
              <a:buChar char="•"/>
            </a:pPr>
            <a:r>
              <a:rPr lang="en-GB" sz="2100" kern="1200">
                <a:latin typeface="Palatino Linotype"/>
                <a:ea typeface="Roboto"/>
                <a:cs typeface="Roboto"/>
              </a:rPr>
              <a:t>Mathematics</a:t>
            </a:r>
          </a:p>
          <a:p>
            <a:pPr marL="285750" indent="-285750" rtl="0">
              <a:buFont typeface="Arial"/>
              <a:buChar char="•"/>
            </a:pPr>
            <a:r>
              <a:rPr lang="en-GB" sz="2100" kern="1200">
                <a:latin typeface="Palatino Linotype"/>
                <a:ea typeface="Roboto"/>
                <a:cs typeface="Roboto"/>
              </a:rPr>
              <a:t>Understanding the World</a:t>
            </a:r>
          </a:p>
          <a:p>
            <a:pPr marL="285750" indent="-285750">
              <a:buFont typeface="Arial"/>
              <a:buChar char="•"/>
            </a:pPr>
            <a:r>
              <a:rPr lang="en-GB" sz="2100" kern="1200">
                <a:latin typeface="Palatino Linotype"/>
                <a:ea typeface="Roboto"/>
                <a:cs typeface="Roboto"/>
              </a:rPr>
              <a:t>Expressive Arts and Design</a:t>
            </a:r>
            <a:endParaRPr lang="en-GB" sz="2100">
              <a:latin typeface="Palatino Linotype"/>
            </a:endParaRPr>
          </a:p>
        </p:txBody>
      </p:sp>
      <p:pic>
        <p:nvPicPr>
          <p:cNvPr id="6" name="Picture 5" descr="Text, chat or text message&#10;&#10;Description automatically generated">
            <a:extLst>
              <a:ext uri="{FF2B5EF4-FFF2-40B4-BE49-F238E27FC236}">
                <a16:creationId xmlns:a16="http://schemas.microsoft.com/office/drawing/2014/main" id="{49D3C7DC-5EF8-4D22-A5AD-1C5A14E0CB8A}"/>
              </a:ext>
            </a:extLst>
          </p:cNvPr>
          <p:cNvPicPr>
            <a:picLocks noChangeAspect="1"/>
          </p:cNvPicPr>
          <p:nvPr/>
        </p:nvPicPr>
        <p:blipFill>
          <a:blip r:embed="rId3"/>
          <a:stretch>
            <a:fillRect/>
          </a:stretch>
        </p:blipFill>
        <p:spPr>
          <a:xfrm rot="728412">
            <a:off x="6347168" y="3452683"/>
            <a:ext cx="2490010" cy="2153633"/>
          </a:xfrm>
          <a:prstGeom prst="rect">
            <a:avLst/>
          </a:prstGeom>
        </p:spPr>
      </p:pic>
    </p:spTree>
    <p:extLst>
      <p:ext uri="{BB962C8B-B14F-4D97-AF65-F5344CB8AC3E}">
        <p14:creationId xmlns:p14="http://schemas.microsoft.com/office/powerpoint/2010/main" val="23810846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F976E8C0-5499-4E32-BF8F-C04668D380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36BBAE-E42B-4E53-A67E-55C506BD0FBF}"/>
              </a:ext>
            </a:extLst>
          </p:cNvPr>
          <p:cNvSpPr txBox="1"/>
          <p:nvPr/>
        </p:nvSpPr>
        <p:spPr>
          <a:xfrm>
            <a:off x="1503354" y="76077"/>
            <a:ext cx="81629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a:latin typeface="Palatino Linotype"/>
              </a:rPr>
              <a:t>EYFS Curriculum - Play</a:t>
            </a:r>
            <a:endParaRPr lang="en-US" u="sng"/>
          </a:p>
        </p:txBody>
      </p:sp>
      <p:sp>
        <p:nvSpPr>
          <p:cNvPr id="2" name="TextBox 1">
            <a:extLst>
              <a:ext uri="{FF2B5EF4-FFF2-40B4-BE49-F238E27FC236}">
                <a16:creationId xmlns:a16="http://schemas.microsoft.com/office/drawing/2014/main" id="{E11E2958-6691-4389-9E21-0EF3C9C3E5CC}"/>
              </a:ext>
            </a:extLst>
          </p:cNvPr>
          <p:cNvSpPr txBox="1"/>
          <p:nvPr/>
        </p:nvSpPr>
        <p:spPr>
          <a:xfrm>
            <a:off x="388163" y="858357"/>
            <a:ext cx="11276078"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400">
                <a:latin typeface="Palatino Linotype"/>
              </a:rPr>
              <a:t>‘Today, I just played…’</a:t>
            </a:r>
          </a:p>
        </p:txBody>
      </p:sp>
      <p:pic>
        <p:nvPicPr>
          <p:cNvPr id="6" name="Picture 5" descr="A picture containing text, bottle&#10;&#10;Description automatically generated">
            <a:extLst>
              <a:ext uri="{FF2B5EF4-FFF2-40B4-BE49-F238E27FC236}">
                <a16:creationId xmlns:a16="http://schemas.microsoft.com/office/drawing/2014/main" id="{0E716C39-D277-48EA-8566-9C08FC511B2C}"/>
              </a:ext>
            </a:extLst>
          </p:cNvPr>
          <p:cNvPicPr>
            <a:picLocks noChangeAspect="1"/>
          </p:cNvPicPr>
          <p:nvPr/>
        </p:nvPicPr>
        <p:blipFill>
          <a:blip r:embed="rId3"/>
          <a:stretch>
            <a:fillRect/>
          </a:stretch>
        </p:blipFill>
        <p:spPr>
          <a:xfrm>
            <a:off x="6099664" y="3332655"/>
            <a:ext cx="2723936" cy="2677538"/>
          </a:xfrm>
          <a:prstGeom prst="rect">
            <a:avLst/>
          </a:prstGeom>
        </p:spPr>
      </p:pic>
      <p:sp>
        <p:nvSpPr>
          <p:cNvPr id="7" name="TextBox 6">
            <a:extLst>
              <a:ext uri="{FF2B5EF4-FFF2-40B4-BE49-F238E27FC236}">
                <a16:creationId xmlns:a16="http://schemas.microsoft.com/office/drawing/2014/main" id="{D22BB22A-CDAD-4688-A485-47EDC25BD66F}"/>
              </a:ext>
            </a:extLst>
          </p:cNvPr>
          <p:cNvSpPr txBox="1"/>
          <p:nvPr/>
        </p:nvSpPr>
        <p:spPr>
          <a:xfrm>
            <a:off x="458542" y="1322411"/>
            <a:ext cx="6990522" cy="3785652"/>
          </a:xfrm>
          <a:prstGeom prst="rect">
            <a:avLst/>
          </a:prstGeom>
          <a:noFill/>
        </p:spPr>
        <p:txBody>
          <a:bodyPr wrap="square" rtlCol="0">
            <a:spAutoFit/>
          </a:bodyPr>
          <a:lstStyle/>
          <a:p>
            <a:r>
              <a:rPr lang="en-GB" sz="2400">
                <a:latin typeface="Palatino Linotype" panose="02040502050505030304" pitchFamily="18" charset="0"/>
              </a:rPr>
              <a:t>Play based learning allows the children the opportunity to: </a:t>
            </a:r>
          </a:p>
          <a:p>
            <a:pPr marL="285750" indent="-285750">
              <a:buFont typeface="Arial" panose="020B0604020202020204" pitchFamily="34" charset="0"/>
              <a:buChar char="•"/>
            </a:pPr>
            <a:r>
              <a:rPr lang="en-GB" sz="2400">
                <a:latin typeface="Palatino Linotype" panose="02040502050505030304" pitchFamily="18" charset="0"/>
              </a:rPr>
              <a:t>Revisit</a:t>
            </a:r>
          </a:p>
          <a:p>
            <a:pPr marL="285750" indent="-285750">
              <a:buFont typeface="Arial" panose="020B0604020202020204" pitchFamily="34" charset="0"/>
              <a:buChar char="•"/>
            </a:pPr>
            <a:r>
              <a:rPr lang="en-GB" sz="2400">
                <a:latin typeface="Palatino Linotype" panose="02040502050505030304" pitchFamily="18" charset="0"/>
              </a:rPr>
              <a:t>Rehearse </a:t>
            </a:r>
          </a:p>
          <a:p>
            <a:pPr marL="285750" indent="-285750">
              <a:buFont typeface="Arial" panose="020B0604020202020204" pitchFamily="34" charset="0"/>
              <a:buChar char="•"/>
            </a:pPr>
            <a:r>
              <a:rPr lang="en-GB" sz="2400">
                <a:latin typeface="Palatino Linotype" panose="02040502050505030304" pitchFamily="18" charset="0"/>
              </a:rPr>
              <a:t>Consolidate</a:t>
            </a:r>
          </a:p>
          <a:p>
            <a:pPr marL="285750" indent="-285750">
              <a:buFont typeface="Arial" panose="020B0604020202020204" pitchFamily="34" charset="0"/>
              <a:buChar char="•"/>
            </a:pPr>
            <a:r>
              <a:rPr lang="en-GB" sz="2400">
                <a:latin typeface="Palatino Linotype" panose="02040502050505030304" pitchFamily="18" charset="0"/>
              </a:rPr>
              <a:t>Be creative</a:t>
            </a:r>
          </a:p>
          <a:p>
            <a:pPr marL="285750" indent="-285750">
              <a:buFont typeface="Arial" panose="020B0604020202020204" pitchFamily="34" charset="0"/>
              <a:buChar char="•"/>
            </a:pPr>
            <a:r>
              <a:rPr lang="en-GB" sz="2400">
                <a:latin typeface="Palatino Linotype" panose="02040502050505030304" pitchFamily="18" charset="0"/>
              </a:rPr>
              <a:t>Be inquisitive</a:t>
            </a:r>
          </a:p>
          <a:p>
            <a:pPr marL="285750" indent="-285750">
              <a:buFont typeface="Arial" panose="020B0604020202020204" pitchFamily="34" charset="0"/>
              <a:buChar char="•"/>
            </a:pPr>
            <a:r>
              <a:rPr lang="en-GB" sz="2400">
                <a:latin typeface="Palatino Linotype" panose="02040502050505030304" pitchFamily="18" charset="0"/>
              </a:rPr>
              <a:t>Build relationships</a:t>
            </a:r>
          </a:p>
          <a:p>
            <a:pPr marL="285750" indent="-285750">
              <a:buFont typeface="Arial" panose="020B0604020202020204" pitchFamily="34" charset="0"/>
              <a:buChar char="•"/>
            </a:pPr>
            <a:endParaRPr lang="en-GB" sz="2400">
              <a:latin typeface="Palatino Linotype" panose="02040502050505030304" pitchFamily="18" charset="0"/>
            </a:endParaRPr>
          </a:p>
          <a:p>
            <a:endParaRPr lang="en-GB" sz="2400"/>
          </a:p>
        </p:txBody>
      </p:sp>
      <p:pic>
        <p:nvPicPr>
          <p:cNvPr id="8" name="Picture 8" descr="Text&#10;&#10;Description automatically generated">
            <a:extLst>
              <a:ext uri="{FF2B5EF4-FFF2-40B4-BE49-F238E27FC236}">
                <a16:creationId xmlns:a16="http://schemas.microsoft.com/office/drawing/2014/main" id="{8AF3786D-75EB-4917-9FB8-7A19B6936D4B}"/>
              </a:ext>
            </a:extLst>
          </p:cNvPr>
          <p:cNvPicPr>
            <a:picLocks noChangeAspect="1"/>
          </p:cNvPicPr>
          <p:nvPr/>
        </p:nvPicPr>
        <p:blipFill>
          <a:blip r:embed="rId4"/>
          <a:stretch>
            <a:fillRect/>
          </a:stretch>
        </p:blipFill>
        <p:spPr>
          <a:xfrm>
            <a:off x="3156607" y="4533852"/>
            <a:ext cx="2743200" cy="2239676"/>
          </a:xfrm>
          <a:prstGeom prst="rect">
            <a:avLst/>
          </a:prstGeom>
        </p:spPr>
      </p:pic>
      <p:pic>
        <p:nvPicPr>
          <p:cNvPr id="9" name="Picture 9" descr="Text&#10;&#10;Description automatically generated">
            <a:extLst>
              <a:ext uri="{FF2B5EF4-FFF2-40B4-BE49-F238E27FC236}">
                <a16:creationId xmlns:a16="http://schemas.microsoft.com/office/drawing/2014/main" id="{7270E9A2-9512-4021-AC51-B20FA6846660}"/>
              </a:ext>
            </a:extLst>
          </p:cNvPr>
          <p:cNvPicPr>
            <a:picLocks noChangeAspect="1"/>
          </p:cNvPicPr>
          <p:nvPr/>
        </p:nvPicPr>
        <p:blipFill>
          <a:blip r:embed="rId5"/>
          <a:stretch>
            <a:fillRect/>
          </a:stretch>
        </p:blipFill>
        <p:spPr>
          <a:xfrm>
            <a:off x="6984124" y="572687"/>
            <a:ext cx="2743200" cy="2542006"/>
          </a:xfrm>
          <a:prstGeom prst="rect">
            <a:avLst/>
          </a:prstGeom>
        </p:spPr>
      </p:pic>
    </p:spTree>
    <p:extLst>
      <p:ext uri="{BB962C8B-B14F-4D97-AF65-F5344CB8AC3E}">
        <p14:creationId xmlns:p14="http://schemas.microsoft.com/office/powerpoint/2010/main" val="28654709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F976E8C0-5499-4E32-BF8F-C04668D380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36BBAE-E42B-4E53-A67E-55C506BD0FBF}"/>
              </a:ext>
            </a:extLst>
          </p:cNvPr>
          <p:cNvSpPr txBox="1"/>
          <p:nvPr/>
        </p:nvSpPr>
        <p:spPr>
          <a:xfrm>
            <a:off x="1304572" y="201789"/>
            <a:ext cx="81629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a:latin typeface="Palatino Linotype"/>
              </a:rPr>
              <a:t>EYFS Curriculum – Phonics</a:t>
            </a:r>
            <a:endParaRPr lang="en-US" u="sng"/>
          </a:p>
        </p:txBody>
      </p:sp>
      <p:sp>
        <p:nvSpPr>
          <p:cNvPr id="2" name="TextBox 1">
            <a:extLst>
              <a:ext uri="{FF2B5EF4-FFF2-40B4-BE49-F238E27FC236}">
                <a16:creationId xmlns:a16="http://schemas.microsoft.com/office/drawing/2014/main" id="{E11E2958-6691-4389-9E21-0EF3C9C3E5CC}"/>
              </a:ext>
            </a:extLst>
          </p:cNvPr>
          <p:cNvSpPr txBox="1"/>
          <p:nvPr/>
        </p:nvSpPr>
        <p:spPr>
          <a:xfrm>
            <a:off x="328788" y="928511"/>
            <a:ext cx="974230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endParaRPr lang="en-GB">
              <a:latin typeface="Palatino Linotype"/>
              <a:ea typeface="Roboto"/>
            </a:endParaRPr>
          </a:p>
        </p:txBody>
      </p:sp>
      <p:pic>
        <p:nvPicPr>
          <p:cNvPr id="5" name="Picture 5" descr="Calendar&#10;&#10;Description automatically generated">
            <a:extLst>
              <a:ext uri="{FF2B5EF4-FFF2-40B4-BE49-F238E27FC236}">
                <a16:creationId xmlns:a16="http://schemas.microsoft.com/office/drawing/2014/main" id="{4787CA6A-EC42-450D-B290-855EAC74EC12}"/>
              </a:ext>
            </a:extLst>
          </p:cNvPr>
          <p:cNvPicPr>
            <a:picLocks noChangeAspect="1"/>
          </p:cNvPicPr>
          <p:nvPr/>
        </p:nvPicPr>
        <p:blipFill>
          <a:blip r:embed="rId3"/>
          <a:stretch>
            <a:fillRect/>
          </a:stretch>
        </p:blipFill>
        <p:spPr>
          <a:xfrm>
            <a:off x="5594007" y="1715654"/>
            <a:ext cx="2743200" cy="4000806"/>
          </a:xfrm>
          <a:prstGeom prst="rect">
            <a:avLst/>
          </a:prstGeom>
        </p:spPr>
      </p:pic>
      <p:pic>
        <p:nvPicPr>
          <p:cNvPr id="6" name="Picture 6" descr="A picture containing diagram&#10;&#10;Description automatically generated">
            <a:hlinkClick r:id="rId4"/>
            <a:extLst>
              <a:ext uri="{FF2B5EF4-FFF2-40B4-BE49-F238E27FC236}">
                <a16:creationId xmlns:a16="http://schemas.microsoft.com/office/drawing/2014/main" id="{8F4688F1-61C7-4972-8E1C-913FE8821698}"/>
              </a:ext>
            </a:extLst>
          </p:cNvPr>
          <p:cNvPicPr>
            <a:picLocks noChangeAspect="1"/>
          </p:cNvPicPr>
          <p:nvPr/>
        </p:nvPicPr>
        <p:blipFill>
          <a:blip r:embed="rId5"/>
          <a:stretch>
            <a:fillRect/>
          </a:stretch>
        </p:blipFill>
        <p:spPr>
          <a:xfrm>
            <a:off x="2491664" y="2281428"/>
            <a:ext cx="2244970" cy="1630417"/>
          </a:xfrm>
          <a:prstGeom prst="rect">
            <a:avLst/>
          </a:prstGeom>
        </p:spPr>
      </p:pic>
      <p:sp>
        <p:nvSpPr>
          <p:cNvPr id="7" name="TextBox 6">
            <a:extLst>
              <a:ext uri="{FF2B5EF4-FFF2-40B4-BE49-F238E27FC236}">
                <a16:creationId xmlns:a16="http://schemas.microsoft.com/office/drawing/2014/main" id="{31724142-951E-4CE8-A8EC-DA04863BF190}"/>
              </a:ext>
            </a:extLst>
          </p:cNvPr>
          <p:cNvSpPr txBox="1"/>
          <p:nvPr/>
        </p:nvSpPr>
        <p:spPr>
          <a:xfrm>
            <a:off x="572476" y="1197708"/>
            <a:ext cx="686581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Palatino Linotype"/>
              </a:rPr>
              <a:t>Little Wandle Letters and Sounds programme</a:t>
            </a:r>
          </a:p>
        </p:txBody>
      </p:sp>
      <p:sp>
        <p:nvSpPr>
          <p:cNvPr id="8" name="TextBox 7">
            <a:extLst>
              <a:ext uri="{FF2B5EF4-FFF2-40B4-BE49-F238E27FC236}">
                <a16:creationId xmlns:a16="http://schemas.microsoft.com/office/drawing/2014/main" id="{8AF5343C-4A21-40DE-BB92-02AC43E8F54C}"/>
              </a:ext>
            </a:extLst>
          </p:cNvPr>
          <p:cNvSpPr txBox="1"/>
          <p:nvPr/>
        </p:nvSpPr>
        <p:spPr>
          <a:xfrm>
            <a:off x="572477" y="38549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9" name="TextBox 8">
            <a:extLst>
              <a:ext uri="{FF2B5EF4-FFF2-40B4-BE49-F238E27FC236}">
                <a16:creationId xmlns:a16="http://schemas.microsoft.com/office/drawing/2014/main" id="{E5B28AA0-8997-017A-0F18-6248C2D851F3}"/>
              </a:ext>
            </a:extLst>
          </p:cNvPr>
          <p:cNvSpPr txBox="1"/>
          <p:nvPr/>
        </p:nvSpPr>
        <p:spPr>
          <a:xfrm>
            <a:off x="2601683" y="5826090"/>
            <a:ext cx="6865814"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latin typeface="Palatino Linotype"/>
              </a:rPr>
              <a:t>We will hold Phonics Workshops in the autumn term, more details to follow. </a:t>
            </a:r>
          </a:p>
        </p:txBody>
      </p:sp>
    </p:spTree>
    <p:extLst>
      <p:ext uri="{BB962C8B-B14F-4D97-AF65-F5344CB8AC3E}">
        <p14:creationId xmlns:p14="http://schemas.microsoft.com/office/powerpoint/2010/main" val="9622606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F976E8C0-5499-4E32-BF8F-C04668D380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36BBAE-E42B-4E53-A67E-55C506BD0FBF}"/>
              </a:ext>
            </a:extLst>
          </p:cNvPr>
          <p:cNvSpPr txBox="1"/>
          <p:nvPr/>
        </p:nvSpPr>
        <p:spPr>
          <a:xfrm>
            <a:off x="1304572" y="201789"/>
            <a:ext cx="81629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a:latin typeface="Palatino Linotype"/>
              </a:rPr>
              <a:t>EYFS Curriculum –Reading</a:t>
            </a:r>
            <a:endParaRPr lang="en-US" u="sng"/>
          </a:p>
        </p:txBody>
      </p:sp>
      <p:sp>
        <p:nvSpPr>
          <p:cNvPr id="2" name="TextBox 1">
            <a:extLst>
              <a:ext uri="{FF2B5EF4-FFF2-40B4-BE49-F238E27FC236}">
                <a16:creationId xmlns:a16="http://schemas.microsoft.com/office/drawing/2014/main" id="{E11E2958-6691-4389-9E21-0EF3C9C3E5CC}"/>
              </a:ext>
            </a:extLst>
          </p:cNvPr>
          <p:cNvSpPr txBox="1"/>
          <p:nvPr/>
        </p:nvSpPr>
        <p:spPr>
          <a:xfrm>
            <a:off x="355291" y="945094"/>
            <a:ext cx="9742309"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000">
                <a:latin typeface="Palatino Linotype" panose="02040502050505030304" pitchFamily="18" charset="0"/>
                <a:ea typeface="Roboto"/>
              </a:rPr>
              <a:t>Reading in Dragonflies: </a:t>
            </a:r>
          </a:p>
          <a:p>
            <a:pPr marL="285750" indent="-285750" rtl="0">
              <a:buFontTx/>
              <a:buChar char="-"/>
            </a:pPr>
            <a:r>
              <a:rPr lang="en-GB" sz="2000">
                <a:latin typeface="Palatino Linotype" panose="02040502050505030304" pitchFamily="18" charset="0"/>
                <a:ea typeface="Roboto"/>
              </a:rPr>
              <a:t>Three sessions a week in school</a:t>
            </a:r>
          </a:p>
          <a:p>
            <a:pPr marL="285750" indent="-285750" rtl="0">
              <a:buFontTx/>
              <a:buChar char="-"/>
            </a:pPr>
            <a:r>
              <a:rPr lang="en-GB" sz="2000">
                <a:latin typeface="Palatino Linotype" panose="02040502050505030304" pitchFamily="18" charset="0"/>
                <a:ea typeface="Roboto"/>
              </a:rPr>
              <a:t>Weekly visit to the school library and Tamworth Library fortnightly</a:t>
            </a:r>
          </a:p>
          <a:p>
            <a:pPr marL="285750" indent="-285750" rtl="0">
              <a:buFontTx/>
              <a:buChar char="-"/>
            </a:pPr>
            <a:r>
              <a:rPr lang="en-GB" sz="2000">
                <a:latin typeface="Palatino Linotype" panose="02040502050505030304" pitchFamily="18" charset="0"/>
                <a:ea typeface="Roboto"/>
              </a:rPr>
              <a:t>Reading books and reading diaries</a:t>
            </a:r>
            <a:endParaRPr lang="en-GB" sz="2000">
              <a:solidFill>
                <a:srgbClr val="000000"/>
              </a:solidFill>
              <a:latin typeface="Palatino Linotype" panose="02040502050505030304" pitchFamily="18" charset="0"/>
            </a:endParaRPr>
          </a:p>
          <a:p>
            <a:pPr algn="l"/>
            <a:endParaRPr lang="en-GB" sz="2000" i="0">
              <a:solidFill>
                <a:srgbClr val="000000"/>
              </a:solidFill>
              <a:effectLst/>
              <a:latin typeface="Palatino Linotype" panose="02040502050505030304" pitchFamily="18" charset="0"/>
            </a:endParaRPr>
          </a:p>
          <a:p>
            <a:pPr rtl="0"/>
            <a:endParaRPr lang="en-GB" sz="2000">
              <a:latin typeface="Palatino Linotype" panose="02040502050505030304" pitchFamily="18" charset="0"/>
              <a:ea typeface="Roboto"/>
            </a:endParaRPr>
          </a:p>
          <a:p>
            <a:pPr rtl="0"/>
            <a:endParaRPr lang="en-GB" sz="2000">
              <a:latin typeface="Palatino Linotype" panose="02040502050505030304" pitchFamily="18" charset="0"/>
              <a:ea typeface="Roboto"/>
            </a:endParaRPr>
          </a:p>
        </p:txBody>
      </p:sp>
      <p:sp>
        <p:nvSpPr>
          <p:cNvPr id="8" name="TextBox 7">
            <a:extLst>
              <a:ext uri="{FF2B5EF4-FFF2-40B4-BE49-F238E27FC236}">
                <a16:creationId xmlns:a16="http://schemas.microsoft.com/office/drawing/2014/main" id="{8AF5343C-4A21-40DE-BB92-02AC43E8F54C}"/>
              </a:ext>
            </a:extLst>
          </p:cNvPr>
          <p:cNvSpPr txBox="1"/>
          <p:nvPr/>
        </p:nvSpPr>
        <p:spPr>
          <a:xfrm>
            <a:off x="527759" y="38549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sp>
        <p:nvSpPr>
          <p:cNvPr id="10" name="TextBox 9">
            <a:extLst>
              <a:ext uri="{FF2B5EF4-FFF2-40B4-BE49-F238E27FC236}">
                <a16:creationId xmlns:a16="http://schemas.microsoft.com/office/drawing/2014/main" id="{CB58F78E-0795-4DC7-8258-B6517213A95D}"/>
              </a:ext>
            </a:extLst>
          </p:cNvPr>
          <p:cNvSpPr txBox="1"/>
          <p:nvPr/>
        </p:nvSpPr>
        <p:spPr>
          <a:xfrm>
            <a:off x="1028857" y="4224270"/>
            <a:ext cx="7892186" cy="861774"/>
          </a:xfrm>
          <a:prstGeom prst="rect">
            <a:avLst/>
          </a:prstGeom>
          <a:noFill/>
        </p:spPr>
        <p:txBody>
          <a:bodyPr wrap="square">
            <a:spAutoFit/>
          </a:bodyPr>
          <a:lstStyle/>
          <a:p>
            <a:r>
              <a:rPr lang="en-GB" sz="1600" b="0" i="0" u="none" strike="noStrike" baseline="0">
                <a:solidFill>
                  <a:srgbClr val="000000"/>
                </a:solidFill>
                <a:latin typeface="Palatino Linotype" panose="02040502050505030304" pitchFamily="18" charset="0"/>
              </a:rPr>
              <a:t>Taken from the DfE document ‘The reading framework Teaching the foundations of literacy July 2021’; based on research completed and published in Science Daily. </a:t>
            </a:r>
          </a:p>
          <a:p>
            <a:endParaRPr lang="en-GB" sz="1800" b="0" i="0" u="none" strike="noStrike" baseline="0">
              <a:solidFill>
                <a:srgbClr val="000000"/>
              </a:solidFill>
              <a:latin typeface="Palatino Linotype" panose="02040502050505030304" pitchFamily="18" charset="0"/>
            </a:endParaRPr>
          </a:p>
        </p:txBody>
      </p:sp>
      <p:graphicFrame>
        <p:nvGraphicFramePr>
          <p:cNvPr id="11" name="Table 11">
            <a:extLst>
              <a:ext uri="{FF2B5EF4-FFF2-40B4-BE49-F238E27FC236}">
                <a16:creationId xmlns:a16="http://schemas.microsoft.com/office/drawing/2014/main" id="{4301E1D9-5474-4378-B12C-1D73440BA5C1}"/>
              </a:ext>
            </a:extLst>
          </p:cNvPr>
          <p:cNvGraphicFramePr>
            <a:graphicFrameLocks noGrp="1"/>
          </p:cNvGraphicFramePr>
          <p:nvPr>
            <p:extLst>
              <p:ext uri="{D42A27DB-BD31-4B8C-83A1-F6EECF244321}">
                <p14:modId xmlns:p14="http://schemas.microsoft.com/office/powerpoint/2010/main" val="3683479360"/>
              </p:ext>
            </p:extLst>
          </p:nvPr>
        </p:nvGraphicFramePr>
        <p:xfrm>
          <a:off x="1162445" y="2347681"/>
          <a:ext cx="8128000" cy="1859280"/>
        </p:xfrm>
        <a:graphic>
          <a:graphicData uri="http://schemas.openxmlformats.org/drawingml/2006/table">
            <a:tbl>
              <a:tblPr firstRow="1" bandRow="1">
                <a:tableStyleId>{5C22544A-7EE6-4342-B048-85BDC9FD1C3A}</a:tableStyleId>
              </a:tblPr>
              <a:tblGrid>
                <a:gridCol w="1625600">
                  <a:extLst>
                    <a:ext uri="{9D8B030D-6E8A-4147-A177-3AD203B41FA5}">
                      <a16:colId xmlns:a16="http://schemas.microsoft.com/office/drawing/2014/main" val="2425329702"/>
                    </a:ext>
                  </a:extLst>
                </a:gridCol>
                <a:gridCol w="1625600">
                  <a:extLst>
                    <a:ext uri="{9D8B030D-6E8A-4147-A177-3AD203B41FA5}">
                      <a16:colId xmlns:a16="http://schemas.microsoft.com/office/drawing/2014/main" val="1705956087"/>
                    </a:ext>
                  </a:extLst>
                </a:gridCol>
                <a:gridCol w="1625600">
                  <a:extLst>
                    <a:ext uri="{9D8B030D-6E8A-4147-A177-3AD203B41FA5}">
                      <a16:colId xmlns:a16="http://schemas.microsoft.com/office/drawing/2014/main" val="1778151268"/>
                    </a:ext>
                  </a:extLst>
                </a:gridCol>
                <a:gridCol w="1625600">
                  <a:extLst>
                    <a:ext uri="{9D8B030D-6E8A-4147-A177-3AD203B41FA5}">
                      <a16:colId xmlns:a16="http://schemas.microsoft.com/office/drawing/2014/main" val="3381528514"/>
                    </a:ext>
                  </a:extLst>
                </a:gridCol>
                <a:gridCol w="1625600">
                  <a:extLst>
                    <a:ext uri="{9D8B030D-6E8A-4147-A177-3AD203B41FA5}">
                      <a16:colId xmlns:a16="http://schemas.microsoft.com/office/drawing/2014/main" val="2618921712"/>
                    </a:ext>
                  </a:extLst>
                </a:gridCol>
              </a:tblGrid>
              <a:tr h="370840">
                <a:tc>
                  <a:txBody>
                    <a:bodyPr/>
                    <a:lstStyle/>
                    <a:p>
                      <a:pPr algn="ctr"/>
                      <a:r>
                        <a:rPr lang="en-GB" sz="2200">
                          <a:latin typeface="Palatino Linotype" panose="02040502050505030304" pitchFamily="18" charset="0"/>
                        </a:rPr>
                        <a:t>Never read to</a:t>
                      </a:r>
                    </a:p>
                  </a:txBody>
                  <a:tcPr/>
                </a:tc>
                <a:tc>
                  <a:txBody>
                    <a:bodyPr/>
                    <a:lstStyle/>
                    <a:p>
                      <a:pPr algn="ctr"/>
                      <a:r>
                        <a:rPr lang="en-GB" sz="2200">
                          <a:latin typeface="Palatino Linotype" panose="02040502050505030304" pitchFamily="18" charset="0"/>
                        </a:rPr>
                        <a:t>Read to 1-2 times per week</a:t>
                      </a:r>
                    </a:p>
                  </a:txBody>
                  <a:tcPr/>
                </a:tc>
                <a:tc>
                  <a:txBody>
                    <a:bodyPr/>
                    <a:lstStyle/>
                    <a:p>
                      <a:pPr algn="ctr"/>
                      <a:r>
                        <a:rPr lang="en-GB" sz="2200">
                          <a:latin typeface="Palatino Linotype" panose="02040502050505030304" pitchFamily="18" charset="0"/>
                        </a:rPr>
                        <a:t>Read to 3-5 times per week</a:t>
                      </a:r>
                    </a:p>
                  </a:txBody>
                  <a:tcPr/>
                </a:tc>
                <a:tc>
                  <a:txBody>
                    <a:bodyPr/>
                    <a:lstStyle/>
                    <a:p>
                      <a:pPr algn="ctr"/>
                      <a:r>
                        <a:rPr lang="en-GB" sz="2200">
                          <a:latin typeface="Palatino Linotype" panose="02040502050505030304" pitchFamily="18" charset="0"/>
                        </a:rPr>
                        <a:t>Read to daily</a:t>
                      </a:r>
                    </a:p>
                  </a:txBody>
                  <a:tcPr/>
                </a:tc>
                <a:tc>
                  <a:txBody>
                    <a:bodyPr/>
                    <a:lstStyle/>
                    <a:p>
                      <a:pPr algn="ctr"/>
                      <a:r>
                        <a:rPr lang="en-GB" sz="2200">
                          <a:latin typeface="Palatino Linotype" panose="02040502050505030304" pitchFamily="18" charset="0"/>
                        </a:rPr>
                        <a:t>Read 5 books a day </a:t>
                      </a:r>
                    </a:p>
                  </a:txBody>
                  <a:tcPr/>
                </a:tc>
                <a:extLst>
                  <a:ext uri="{0D108BD9-81ED-4DB2-BD59-A6C34878D82A}">
                    <a16:rowId xmlns:a16="http://schemas.microsoft.com/office/drawing/2014/main" val="2354082351"/>
                  </a:ext>
                </a:extLst>
              </a:tr>
              <a:tr h="370840">
                <a:tc>
                  <a:txBody>
                    <a:bodyPr/>
                    <a:lstStyle/>
                    <a:p>
                      <a:pPr algn="ctr"/>
                      <a:r>
                        <a:rPr lang="en-GB" sz="2200" b="0" i="0" u="none" strike="noStrike" baseline="0">
                          <a:solidFill>
                            <a:srgbClr val="000000"/>
                          </a:solidFill>
                          <a:latin typeface="Palatino Linotype" panose="02040502050505030304" pitchFamily="18" charset="0"/>
                        </a:rPr>
                        <a:t>4,662 words</a:t>
                      </a:r>
                      <a:endParaRPr lang="en-GB" sz="2200">
                        <a:latin typeface="Palatino Linotype" panose="02040502050505030304" pitchFamily="18" charset="0"/>
                      </a:endParaRPr>
                    </a:p>
                  </a:txBody>
                  <a:tcPr/>
                </a:tc>
                <a:tc>
                  <a:txBody>
                    <a:bodyPr/>
                    <a:lstStyle/>
                    <a:p>
                      <a:pPr algn="ctr"/>
                      <a:r>
                        <a:rPr lang="en-GB" sz="2200" b="0" i="0" u="none" strike="noStrike" baseline="0">
                          <a:solidFill>
                            <a:srgbClr val="000000"/>
                          </a:solidFill>
                          <a:latin typeface="Palatino Linotype" panose="02040502050505030304" pitchFamily="18" charset="0"/>
                        </a:rPr>
                        <a:t>63,570 words</a:t>
                      </a:r>
                      <a:endParaRPr lang="en-GB" sz="2200">
                        <a:latin typeface="Palatino Linotype" panose="02040502050505030304" pitchFamily="18" charset="0"/>
                      </a:endParaRPr>
                    </a:p>
                  </a:txBody>
                  <a:tcPr/>
                </a:tc>
                <a:tc>
                  <a:txBody>
                    <a:bodyPr/>
                    <a:lstStyle/>
                    <a:p>
                      <a:pPr algn="ctr"/>
                      <a:r>
                        <a:rPr lang="en-GB" sz="2200" b="0" i="0" u="none" strike="noStrike" baseline="0">
                          <a:solidFill>
                            <a:srgbClr val="000000"/>
                          </a:solidFill>
                          <a:latin typeface="Palatino Linotype" panose="02040502050505030304" pitchFamily="18" charset="0"/>
                        </a:rPr>
                        <a:t>169,520 words</a:t>
                      </a:r>
                      <a:endParaRPr lang="en-GB" sz="2200">
                        <a:latin typeface="Palatino Linotype" panose="02040502050505030304" pitchFamily="18" charset="0"/>
                      </a:endParaRPr>
                    </a:p>
                  </a:txBody>
                  <a:tcPr/>
                </a:tc>
                <a:tc>
                  <a:txBody>
                    <a:bodyPr/>
                    <a:lstStyle/>
                    <a:p>
                      <a:pPr algn="ctr"/>
                      <a:r>
                        <a:rPr lang="en-GB" sz="2200" b="0" i="0" u="none" strike="noStrike" baseline="0">
                          <a:solidFill>
                            <a:srgbClr val="000000"/>
                          </a:solidFill>
                          <a:latin typeface="Palatino Linotype" panose="02040502050505030304" pitchFamily="18" charset="0"/>
                        </a:rPr>
                        <a:t>296,660 words</a:t>
                      </a:r>
                      <a:endParaRPr lang="en-GB" sz="2200">
                        <a:latin typeface="Palatino Linotype" panose="02040502050505030304" pitchFamily="18" charset="0"/>
                      </a:endParaRPr>
                    </a:p>
                  </a:txBody>
                  <a:tcPr/>
                </a:tc>
                <a:tc>
                  <a:txBody>
                    <a:bodyPr/>
                    <a:lstStyle/>
                    <a:p>
                      <a:pPr algn="ctr"/>
                      <a:r>
                        <a:rPr lang="en-GB" sz="2200" b="0" i="0" u="none" strike="noStrike" baseline="0">
                          <a:solidFill>
                            <a:srgbClr val="000000"/>
                          </a:solidFill>
                          <a:latin typeface="Palatino Linotype" panose="02040502050505030304" pitchFamily="18" charset="0"/>
                        </a:rPr>
                        <a:t>1,483,300 words</a:t>
                      </a:r>
                      <a:endParaRPr lang="en-GB" sz="2200">
                        <a:latin typeface="Palatino Linotype" panose="02040502050505030304" pitchFamily="18" charset="0"/>
                      </a:endParaRPr>
                    </a:p>
                  </a:txBody>
                  <a:tcPr/>
                </a:tc>
                <a:extLst>
                  <a:ext uri="{0D108BD9-81ED-4DB2-BD59-A6C34878D82A}">
                    <a16:rowId xmlns:a16="http://schemas.microsoft.com/office/drawing/2014/main" val="1853208765"/>
                  </a:ext>
                </a:extLst>
              </a:tr>
            </a:tbl>
          </a:graphicData>
        </a:graphic>
      </p:graphicFrame>
    </p:spTree>
    <p:extLst>
      <p:ext uri="{BB962C8B-B14F-4D97-AF65-F5344CB8AC3E}">
        <p14:creationId xmlns:p14="http://schemas.microsoft.com/office/powerpoint/2010/main" val="28148157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F976E8C0-5499-4E32-BF8F-C04668D380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36BBAE-E42B-4E53-A67E-55C506BD0FBF}"/>
              </a:ext>
            </a:extLst>
          </p:cNvPr>
          <p:cNvSpPr txBox="1"/>
          <p:nvPr/>
        </p:nvSpPr>
        <p:spPr>
          <a:xfrm>
            <a:off x="1304572" y="201789"/>
            <a:ext cx="81629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a:latin typeface="Palatino Linotype"/>
              </a:rPr>
              <a:t>EYFS Curriculum –Writing</a:t>
            </a:r>
            <a:endParaRPr lang="en-US" u="sng"/>
          </a:p>
        </p:txBody>
      </p:sp>
      <p:sp>
        <p:nvSpPr>
          <p:cNvPr id="2" name="TextBox 1">
            <a:extLst>
              <a:ext uri="{FF2B5EF4-FFF2-40B4-BE49-F238E27FC236}">
                <a16:creationId xmlns:a16="http://schemas.microsoft.com/office/drawing/2014/main" id="{E11E2958-6691-4389-9E21-0EF3C9C3E5CC}"/>
              </a:ext>
            </a:extLst>
          </p:cNvPr>
          <p:cNvSpPr txBox="1"/>
          <p:nvPr/>
        </p:nvSpPr>
        <p:spPr>
          <a:xfrm>
            <a:off x="302512" y="639477"/>
            <a:ext cx="9742309"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rtl="0"/>
            <a:r>
              <a:rPr lang="en-GB" sz="2200">
                <a:latin typeface="Palatino Linotype"/>
                <a:ea typeface="Roboto"/>
              </a:rPr>
              <a:t> </a:t>
            </a:r>
          </a:p>
          <a:p>
            <a:pPr rtl="0"/>
            <a:endParaRPr lang="en-GB" sz="2200">
              <a:latin typeface="Palatino Linotype"/>
              <a:ea typeface="Roboto"/>
            </a:endParaRPr>
          </a:p>
          <a:p>
            <a:pPr rtl="0"/>
            <a:endParaRPr lang="en-GB" sz="2200">
              <a:latin typeface="Palatino Linotype"/>
              <a:ea typeface="Roboto"/>
            </a:endParaRPr>
          </a:p>
          <a:p>
            <a:pPr rtl="0"/>
            <a:endParaRPr lang="en-GB" sz="2200">
              <a:latin typeface="Palatino Linotype"/>
              <a:ea typeface="Roboto"/>
            </a:endParaRPr>
          </a:p>
          <a:p>
            <a:pPr rtl="0"/>
            <a:endParaRPr lang="en-GB" sz="2200">
              <a:latin typeface="Palatino Linotype"/>
              <a:ea typeface="Roboto"/>
            </a:endParaRPr>
          </a:p>
          <a:p>
            <a:pPr rtl="0"/>
            <a:endParaRPr lang="en-GB" sz="2200">
              <a:latin typeface="Palatino Linotype"/>
              <a:ea typeface="Roboto"/>
            </a:endParaRPr>
          </a:p>
          <a:p>
            <a:pPr rtl="0"/>
            <a:endParaRPr lang="en-GB">
              <a:latin typeface="Palatino Linotype"/>
              <a:ea typeface="Roboto"/>
            </a:endParaRPr>
          </a:p>
          <a:p>
            <a:pPr rtl="0"/>
            <a:endParaRPr lang="en-GB">
              <a:latin typeface="Palatino Linotype"/>
              <a:ea typeface="Roboto"/>
            </a:endParaRPr>
          </a:p>
        </p:txBody>
      </p:sp>
      <p:sp>
        <p:nvSpPr>
          <p:cNvPr id="8" name="TextBox 7">
            <a:extLst>
              <a:ext uri="{FF2B5EF4-FFF2-40B4-BE49-F238E27FC236}">
                <a16:creationId xmlns:a16="http://schemas.microsoft.com/office/drawing/2014/main" id="{8AF5343C-4A21-40DE-BB92-02AC43E8F54C}"/>
              </a:ext>
            </a:extLst>
          </p:cNvPr>
          <p:cNvSpPr txBox="1"/>
          <p:nvPr/>
        </p:nvSpPr>
        <p:spPr>
          <a:xfrm>
            <a:off x="572477" y="3854938"/>
            <a:ext cx="274320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p>
        </p:txBody>
      </p:sp>
      <p:pic>
        <p:nvPicPr>
          <p:cNvPr id="10" name="Picture 9" descr="A picture containing text, box, container&#10;&#10;Description automatically generated">
            <a:extLst>
              <a:ext uri="{FF2B5EF4-FFF2-40B4-BE49-F238E27FC236}">
                <a16:creationId xmlns:a16="http://schemas.microsoft.com/office/drawing/2014/main" id="{F3879786-7187-46D7-89F3-9426B185ABDE}"/>
              </a:ext>
            </a:extLst>
          </p:cNvPr>
          <p:cNvPicPr>
            <a:picLocks noChangeAspect="1"/>
          </p:cNvPicPr>
          <p:nvPr/>
        </p:nvPicPr>
        <p:blipFill>
          <a:blip r:embed="rId3"/>
          <a:stretch>
            <a:fillRect/>
          </a:stretch>
        </p:blipFill>
        <p:spPr>
          <a:xfrm>
            <a:off x="320731" y="1620304"/>
            <a:ext cx="2683754" cy="739979"/>
          </a:xfrm>
          <a:prstGeom prst="rect">
            <a:avLst/>
          </a:prstGeom>
        </p:spPr>
      </p:pic>
      <p:pic>
        <p:nvPicPr>
          <p:cNvPr id="12" name="Picture 11" descr="A picture containing text&#10;&#10;Description automatically generated">
            <a:extLst>
              <a:ext uri="{FF2B5EF4-FFF2-40B4-BE49-F238E27FC236}">
                <a16:creationId xmlns:a16="http://schemas.microsoft.com/office/drawing/2014/main" id="{0B38EAAC-1353-4FAF-A696-5D30658862A8}"/>
              </a:ext>
            </a:extLst>
          </p:cNvPr>
          <p:cNvPicPr>
            <a:picLocks noChangeAspect="1"/>
          </p:cNvPicPr>
          <p:nvPr/>
        </p:nvPicPr>
        <p:blipFill>
          <a:blip r:embed="rId4"/>
          <a:stretch>
            <a:fillRect/>
          </a:stretch>
        </p:blipFill>
        <p:spPr>
          <a:xfrm>
            <a:off x="774880" y="2978065"/>
            <a:ext cx="1059384" cy="1053229"/>
          </a:xfrm>
          <a:prstGeom prst="rect">
            <a:avLst/>
          </a:prstGeom>
        </p:spPr>
      </p:pic>
      <p:pic>
        <p:nvPicPr>
          <p:cNvPr id="5" name="Picture 6">
            <a:extLst>
              <a:ext uri="{FF2B5EF4-FFF2-40B4-BE49-F238E27FC236}">
                <a16:creationId xmlns:a16="http://schemas.microsoft.com/office/drawing/2014/main" id="{614F781B-6170-49FE-B57B-1DCBFA1BCEF8}"/>
              </a:ext>
            </a:extLst>
          </p:cNvPr>
          <p:cNvPicPr>
            <a:picLocks noChangeAspect="1"/>
          </p:cNvPicPr>
          <p:nvPr/>
        </p:nvPicPr>
        <p:blipFill>
          <a:blip r:embed="rId5"/>
          <a:stretch>
            <a:fillRect/>
          </a:stretch>
        </p:blipFill>
        <p:spPr>
          <a:xfrm>
            <a:off x="3452638" y="802092"/>
            <a:ext cx="4802153" cy="5854119"/>
          </a:xfrm>
          <a:prstGeom prst="rect">
            <a:avLst/>
          </a:prstGeom>
        </p:spPr>
      </p:pic>
    </p:spTree>
    <p:extLst>
      <p:ext uri="{BB962C8B-B14F-4D97-AF65-F5344CB8AC3E}">
        <p14:creationId xmlns:p14="http://schemas.microsoft.com/office/powerpoint/2010/main" val="20263961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F976E8C0-5499-4E32-BF8F-C04668D380D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BB36BBAE-E42B-4E53-A67E-55C506BD0FBF}"/>
              </a:ext>
            </a:extLst>
          </p:cNvPr>
          <p:cNvSpPr txBox="1"/>
          <p:nvPr/>
        </p:nvSpPr>
        <p:spPr>
          <a:xfrm>
            <a:off x="1304572" y="201789"/>
            <a:ext cx="8162925"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u="sng">
                <a:latin typeface="Palatino Linotype"/>
              </a:rPr>
              <a:t>Reception Baseline Assessment </a:t>
            </a:r>
            <a:endParaRPr lang="en-US" u="sng"/>
          </a:p>
        </p:txBody>
      </p:sp>
      <p:sp>
        <p:nvSpPr>
          <p:cNvPr id="2" name="TextBox 1">
            <a:extLst>
              <a:ext uri="{FF2B5EF4-FFF2-40B4-BE49-F238E27FC236}">
                <a16:creationId xmlns:a16="http://schemas.microsoft.com/office/drawing/2014/main" id="{E11E2958-6691-4389-9E21-0EF3C9C3E5CC}"/>
              </a:ext>
            </a:extLst>
          </p:cNvPr>
          <p:cNvSpPr txBox="1"/>
          <p:nvPr/>
        </p:nvSpPr>
        <p:spPr>
          <a:xfrm>
            <a:off x="323254" y="663453"/>
            <a:ext cx="9144243" cy="332398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just"/>
            <a:r>
              <a:rPr lang="en-GB" sz="2100">
                <a:latin typeface="Palatino Linotype"/>
                <a:ea typeface="+mn-lt"/>
                <a:cs typeface="+mn-lt"/>
              </a:rPr>
              <a:t>A short one-to-one session during the first six weeks of starting school. </a:t>
            </a:r>
            <a:endParaRPr lang="en-US" sz="2100">
              <a:latin typeface="Palatino Linotype"/>
              <a:ea typeface="+mn-lt"/>
              <a:cs typeface="+mn-lt"/>
            </a:endParaRPr>
          </a:p>
          <a:p>
            <a:pPr marL="285750" indent="-285750" algn="just">
              <a:buFont typeface="Arial"/>
              <a:buChar char="•"/>
            </a:pPr>
            <a:endParaRPr lang="en-GB" sz="2100">
              <a:latin typeface="Palatino Linotype"/>
              <a:ea typeface="+mn-lt"/>
              <a:cs typeface="+mn-lt"/>
            </a:endParaRPr>
          </a:p>
          <a:p>
            <a:pPr algn="just"/>
            <a:r>
              <a:rPr lang="en-GB" sz="2100">
                <a:latin typeface="Palatino Linotype"/>
                <a:ea typeface="+mn-lt"/>
                <a:cs typeface="+mn-lt"/>
              </a:rPr>
              <a:t>Activity- based assessment of pupils' starting points in:</a:t>
            </a:r>
          </a:p>
          <a:p>
            <a:pPr marL="285750" indent="-285750" algn="just">
              <a:buFont typeface="Arial"/>
              <a:buChar char="•"/>
            </a:pPr>
            <a:r>
              <a:rPr lang="en-GB" sz="2100">
                <a:latin typeface="Palatino Linotype"/>
                <a:ea typeface="+mn-lt"/>
                <a:cs typeface="+mn-lt"/>
              </a:rPr>
              <a:t>language, communication and literacy</a:t>
            </a:r>
          </a:p>
          <a:p>
            <a:pPr marL="285750" indent="-285750" algn="just">
              <a:buFont typeface="Arial"/>
              <a:buChar char="•"/>
            </a:pPr>
            <a:r>
              <a:rPr lang="en-GB" sz="2100">
                <a:latin typeface="Palatino Linotype"/>
                <a:ea typeface="+mn-lt"/>
                <a:cs typeface="+mn-lt"/>
              </a:rPr>
              <a:t>mathematics</a:t>
            </a:r>
          </a:p>
          <a:p>
            <a:pPr algn="just"/>
            <a:endParaRPr lang="en-GB" sz="2100">
              <a:latin typeface="Palatino Linotype"/>
              <a:ea typeface="+mn-lt"/>
              <a:cs typeface="+mn-lt"/>
            </a:endParaRPr>
          </a:p>
          <a:p>
            <a:pPr algn="just"/>
            <a:r>
              <a:rPr lang="en-GB" sz="2100">
                <a:latin typeface="Palatino Linotype"/>
                <a:ea typeface="+mn-lt"/>
                <a:cs typeface="+mn-lt"/>
              </a:rPr>
              <a:t>There will be no need for pupils to prepare for the assessment.  </a:t>
            </a:r>
          </a:p>
          <a:p>
            <a:pPr algn="just"/>
            <a:endParaRPr lang="en-GB" sz="2100">
              <a:latin typeface="Palatino Linotype"/>
              <a:ea typeface="+mn-lt"/>
              <a:cs typeface="+mn-lt"/>
            </a:endParaRPr>
          </a:p>
          <a:p>
            <a:pPr algn="just"/>
            <a:r>
              <a:rPr lang="en-GB" sz="2100">
                <a:latin typeface="Palatino Linotype"/>
                <a:ea typeface="+mn-lt"/>
                <a:cs typeface="+mn-lt"/>
              </a:rPr>
              <a:t>Autumn term parent consultation meetings will then be a chance to share information from the initial assessment. </a:t>
            </a:r>
            <a:endParaRPr lang="en-GB" sz="2100">
              <a:latin typeface="Palatino Linotype"/>
            </a:endParaRPr>
          </a:p>
        </p:txBody>
      </p:sp>
      <p:pic>
        <p:nvPicPr>
          <p:cNvPr id="5" name="Picture 5" descr="A picture containing text, person, indoor, people&#10;&#10;Description automatically generated">
            <a:extLst>
              <a:ext uri="{FF2B5EF4-FFF2-40B4-BE49-F238E27FC236}">
                <a16:creationId xmlns:a16="http://schemas.microsoft.com/office/drawing/2014/main" id="{D6DA2557-0FA7-4D6E-9208-356B3D75F164}"/>
              </a:ext>
            </a:extLst>
          </p:cNvPr>
          <p:cNvPicPr>
            <a:picLocks noChangeAspect="1"/>
          </p:cNvPicPr>
          <p:nvPr/>
        </p:nvPicPr>
        <p:blipFill>
          <a:blip r:embed="rId3"/>
          <a:stretch>
            <a:fillRect/>
          </a:stretch>
        </p:blipFill>
        <p:spPr>
          <a:xfrm>
            <a:off x="3325451" y="4278871"/>
            <a:ext cx="1676411" cy="2347514"/>
          </a:xfrm>
          <a:prstGeom prst="rect">
            <a:avLst/>
          </a:prstGeom>
        </p:spPr>
      </p:pic>
      <p:sp>
        <p:nvSpPr>
          <p:cNvPr id="6" name="TextBox 5">
            <a:extLst>
              <a:ext uri="{FF2B5EF4-FFF2-40B4-BE49-F238E27FC236}">
                <a16:creationId xmlns:a16="http://schemas.microsoft.com/office/drawing/2014/main" id="{D4F01281-A053-4D0E-B519-04F7CA46FBB5}"/>
              </a:ext>
            </a:extLst>
          </p:cNvPr>
          <p:cNvSpPr txBox="1"/>
          <p:nvPr/>
        </p:nvSpPr>
        <p:spPr>
          <a:xfrm>
            <a:off x="5194409" y="4444348"/>
            <a:ext cx="3446583" cy="17851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200">
                <a:latin typeface="Palatino Linotype"/>
              </a:rPr>
              <a:t>More information on our website and in the Information for parents: Reception baseline assessment leaflet. </a:t>
            </a:r>
          </a:p>
        </p:txBody>
      </p:sp>
    </p:spTree>
    <p:extLst>
      <p:ext uri="{BB962C8B-B14F-4D97-AF65-F5344CB8AC3E}">
        <p14:creationId xmlns:p14="http://schemas.microsoft.com/office/powerpoint/2010/main" val="29142656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DEDE4B-D353-60C8-B6C7-DED72A97B5E4}"/>
              </a:ext>
            </a:extLst>
          </p:cNvPr>
          <p:cNvSpPr>
            <a:spLocks noGrp="1"/>
          </p:cNvSpPr>
          <p:nvPr>
            <p:ph type="title"/>
          </p:nvPr>
        </p:nvSpPr>
        <p:spPr/>
        <p:txBody>
          <a:bodyPr>
            <a:normAutofit/>
          </a:bodyPr>
          <a:lstStyle/>
          <a:p>
            <a:pPr algn="ctr"/>
            <a:r>
              <a:rPr lang="en-GB" sz="2400" u="sng">
                <a:solidFill>
                  <a:schemeClr val="tx1"/>
                </a:solidFill>
                <a:latin typeface="Palatino Linotype" panose="02040502050505030304" pitchFamily="18" charset="0"/>
              </a:rPr>
              <a:t>What can I do to help prepare my child for starting school? </a:t>
            </a:r>
          </a:p>
        </p:txBody>
      </p:sp>
      <p:sp>
        <p:nvSpPr>
          <p:cNvPr id="3" name="Content Placeholder 2">
            <a:extLst>
              <a:ext uri="{FF2B5EF4-FFF2-40B4-BE49-F238E27FC236}">
                <a16:creationId xmlns:a16="http://schemas.microsoft.com/office/drawing/2014/main" id="{70289979-A58E-B348-5F1A-03B5C3995C47}"/>
              </a:ext>
            </a:extLst>
          </p:cNvPr>
          <p:cNvSpPr>
            <a:spLocks noGrp="1"/>
          </p:cNvSpPr>
          <p:nvPr>
            <p:ph idx="1"/>
          </p:nvPr>
        </p:nvSpPr>
        <p:spPr>
          <a:xfrm>
            <a:off x="677334" y="1270000"/>
            <a:ext cx="8596668" cy="5139835"/>
          </a:xfrm>
        </p:spPr>
        <p:txBody>
          <a:bodyPr/>
          <a:lstStyle/>
          <a:p>
            <a:r>
              <a:rPr lang="en-GB">
                <a:latin typeface="Palatino Linotype" panose="02040502050505030304" pitchFamily="18" charset="0"/>
              </a:rPr>
              <a:t>Develop their independent skills e.g. toileting, washing hands, getting dressed and undressed, using a tissue and using a knife and fork.</a:t>
            </a:r>
          </a:p>
          <a:p>
            <a:r>
              <a:rPr lang="en-GB">
                <a:latin typeface="Palatino Linotype" panose="02040502050505030304" pitchFamily="18" charset="0"/>
              </a:rPr>
              <a:t>Read and share stories together with your child to foster a love of reading and develop your child’s vocabulary.</a:t>
            </a:r>
          </a:p>
          <a:p>
            <a:r>
              <a:rPr lang="en-GB">
                <a:latin typeface="Palatino Linotype" panose="02040502050505030304" pitchFamily="18" charset="0"/>
              </a:rPr>
              <a:t>Play games with your child where they need to take turns and share.</a:t>
            </a:r>
          </a:p>
          <a:p>
            <a:r>
              <a:rPr lang="en-GB">
                <a:latin typeface="Palatino Linotype" panose="02040502050505030304" pitchFamily="18" charset="0"/>
              </a:rPr>
              <a:t>Help your child to recognise their own name when it is written down. Children do not need to be able to write their name before they start school. </a:t>
            </a:r>
          </a:p>
          <a:p>
            <a:r>
              <a:rPr lang="en-GB">
                <a:latin typeface="Palatino Linotype" panose="02040502050505030304" pitchFamily="18" charset="0"/>
              </a:rPr>
              <a:t>Sing Nursery Rhymes together. </a:t>
            </a:r>
          </a:p>
          <a:p>
            <a:r>
              <a:rPr lang="en-GB">
                <a:latin typeface="Palatino Linotype" panose="02040502050505030304" pitchFamily="18" charset="0"/>
              </a:rPr>
              <a:t>Encourage your child to talk about their feelings/emotions and to ask for help when necessary. </a:t>
            </a:r>
          </a:p>
          <a:p>
            <a:r>
              <a:rPr lang="en-GB">
                <a:latin typeface="Palatino Linotype" panose="02040502050505030304" pitchFamily="18" charset="0"/>
              </a:rPr>
              <a:t>Talk about starting school with them. </a:t>
            </a:r>
          </a:p>
          <a:p>
            <a:r>
              <a:rPr lang="en-GB">
                <a:latin typeface="Palatino Linotype" panose="02040502050505030304" pitchFamily="18" charset="0"/>
              </a:rPr>
              <a:t>Share any relevant information with us to enable us to further </a:t>
            </a:r>
          </a:p>
          <a:p>
            <a:pPr marL="0" indent="0">
              <a:buNone/>
            </a:pPr>
            <a:r>
              <a:rPr lang="en-GB">
                <a:latin typeface="Palatino Linotype" panose="02040502050505030304" pitchFamily="18" charset="0"/>
              </a:rPr>
              <a:t>support your child with starting school.  </a:t>
            </a:r>
          </a:p>
          <a:p>
            <a:endParaRPr lang="en-GB">
              <a:latin typeface="Palatino Linotype" panose="02040502050505030304" pitchFamily="18" charset="0"/>
            </a:endParaRPr>
          </a:p>
          <a:p>
            <a:endParaRPr lang="en-GB">
              <a:latin typeface="Palatino Linotype" panose="02040502050505030304" pitchFamily="18" charset="0"/>
            </a:endParaRPr>
          </a:p>
          <a:p>
            <a:endParaRPr lang="en-GB">
              <a:latin typeface="Palatino Linotype" panose="02040502050505030304" pitchFamily="18" charset="0"/>
            </a:endParaRPr>
          </a:p>
        </p:txBody>
      </p:sp>
      <p:pic>
        <p:nvPicPr>
          <p:cNvPr id="5" name="Picture 4">
            <a:extLst>
              <a:ext uri="{FF2B5EF4-FFF2-40B4-BE49-F238E27FC236}">
                <a16:creationId xmlns:a16="http://schemas.microsoft.com/office/drawing/2014/main" id="{D9AA8DBF-BD62-96AB-04A8-2D50EE722F50}"/>
              </a:ext>
            </a:extLst>
          </p:cNvPr>
          <p:cNvPicPr>
            <a:picLocks noChangeAspect="1"/>
          </p:cNvPicPr>
          <p:nvPr/>
        </p:nvPicPr>
        <p:blipFill>
          <a:blip r:embed="rId2"/>
          <a:stretch>
            <a:fillRect/>
          </a:stretch>
        </p:blipFill>
        <p:spPr>
          <a:xfrm>
            <a:off x="7471234" y="4811208"/>
            <a:ext cx="1802768" cy="1693288"/>
          </a:xfrm>
          <a:prstGeom prst="rect">
            <a:avLst/>
          </a:prstGeom>
        </p:spPr>
      </p:pic>
    </p:spTree>
    <p:extLst>
      <p:ext uri="{BB962C8B-B14F-4D97-AF65-F5344CB8AC3E}">
        <p14:creationId xmlns:p14="http://schemas.microsoft.com/office/powerpoint/2010/main" val="6412736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4935A2-7C81-22B8-9E13-9F0F91265BF6}"/>
              </a:ext>
            </a:extLst>
          </p:cNvPr>
          <p:cNvSpPr>
            <a:spLocks noGrp="1"/>
          </p:cNvSpPr>
          <p:nvPr>
            <p:ph type="title"/>
          </p:nvPr>
        </p:nvSpPr>
        <p:spPr/>
        <p:txBody>
          <a:bodyPr>
            <a:normAutofit/>
          </a:bodyPr>
          <a:lstStyle/>
          <a:p>
            <a:pPr algn="ctr"/>
            <a:r>
              <a:rPr lang="en-GB" sz="2800" u="sng">
                <a:solidFill>
                  <a:schemeClr val="tx1"/>
                </a:solidFill>
                <a:latin typeface="Palatino Linotype" panose="02040502050505030304" pitchFamily="18" charset="0"/>
              </a:rPr>
              <a:t>What does my child need at school?</a:t>
            </a:r>
          </a:p>
        </p:txBody>
      </p:sp>
      <p:sp>
        <p:nvSpPr>
          <p:cNvPr id="3" name="Content Placeholder 2">
            <a:extLst>
              <a:ext uri="{FF2B5EF4-FFF2-40B4-BE49-F238E27FC236}">
                <a16:creationId xmlns:a16="http://schemas.microsoft.com/office/drawing/2014/main" id="{989F97BB-4922-5212-7B0B-0CE7C408FA5F}"/>
              </a:ext>
            </a:extLst>
          </p:cNvPr>
          <p:cNvSpPr>
            <a:spLocks noGrp="1"/>
          </p:cNvSpPr>
          <p:nvPr>
            <p:ph idx="1"/>
          </p:nvPr>
        </p:nvSpPr>
        <p:spPr>
          <a:xfrm>
            <a:off x="712395" y="1252853"/>
            <a:ext cx="8596668" cy="3880773"/>
          </a:xfrm>
        </p:spPr>
        <p:txBody>
          <a:bodyPr/>
          <a:lstStyle/>
          <a:p>
            <a:r>
              <a:rPr lang="en-GB">
                <a:latin typeface="Palatino Linotype" panose="02040502050505030304" pitchFamily="18" charset="0"/>
              </a:rPr>
              <a:t>Puddle suit – to be named and left in school.</a:t>
            </a:r>
          </a:p>
          <a:p>
            <a:r>
              <a:rPr lang="en-GB">
                <a:latin typeface="Palatino Linotype" panose="02040502050505030304" pitchFamily="18" charset="0"/>
              </a:rPr>
              <a:t>Wellies – to be named and left in school.</a:t>
            </a:r>
          </a:p>
          <a:p>
            <a:r>
              <a:rPr lang="en-GB">
                <a:latin typeface="Palatino Linotype" panose="02040502050505030304" pitchFamily="18" charset="0"/>
              </a:rPr>
              <a:t>Book bag (not a back pack) – please bring everyday with reading books and reading diaries inside so that any reading in school can be recorded and books changed regularly. </a:t>
            </a:r>
          </a:p>
          <a:p>
            <a:r>
              <a:rPr lang="en-GB">
                <a:latin typeface="Palatino Linotype" panose="02040502050505030304" pitchFamily="18" charset="0"/>
              </a:rPr>
              <a:t>Water bottle – please bring everyday.</a:t>
            </a:r>
          </a:p>
          <a:p>
            <a:r>
              <a:rPr lang="en-GB">
                <a:latin typeface="Palatino Linotype" panose="02040502050505030304" pitchFamily="18" charset="0"/>
              </a:rPr>
              <a:t>PE Kit – to be left in school.</a:t>
            </a:r>
          </a:p>
          <a:p>
            <a:pPr marL="0" indent="0">
              <a:buNone/>
            </a:pPr>
            <a:r>
              <a:rPr lang="en-GB" b="1">
                <a:latin typeface="Palatino Linotype" panose="02040502050505030304" pitchFamily="18" charset="0"/>
              </a:rPr>
              <a:t>Please make sure all uniform and belongings are named.</a:t>
            </a:r>
          </a:p>
        </p:txBody>
      </p:sp>
      <p:pic>
        <p:nvPicPr>
          <p:cNvPr id="5" name="Picture 4">
            <a:extLst>
              <a:ext uri="{FF2B5EF4-FFF2-40B4-BE49-F238E27FC236}">
                <a16:creationId xmlns:a16="http://schemas.microsoft.com/office/drawing/2014/main" id="{98B5AC33-4357-ACB3-230B-A0BE1409F00E}"/>
              </a:ext>
            </a:extLst>
          </p:cNvPr>
          <p:cNvPicPr>
            <a:picLocks noChangeAspect="1"/>
          </p:cNvPicPr>
          <p:nvPr/>
        </p:nvPicPr>
        <p:blipFill>
          <a:blip r:embed="rId2"/>
          <a:stretch>
            <a:fillRect/>
          </a:stretch>
        </p:blipFill>
        <p:spPr>
          <a:xfrm>
            <a:off x="6767381" y="3594950"/>
            <a:ext cx="2558132" cy="2485340"/>
          </a:xfrm>
          <a:prstGeom prst="rect">
            <a:avLst/>
          </a:prstGeom>
        </p:spPr>
      </p:pic>
      <p:pic>
        <p:nvPicPr>
          <p:cNvPr id="7" name="Picture 6">
            <a:extLst>
              <a:ext uri="{FF2B5EF4-FFF2-40B4-BE49-F238E27FC236}">
                <a16:creationId xmlns:a16="http://schemas.microsoft.com/office/drawing/2014/main" id="{F5DF41FF-1D31-EAB4-831B-DFE2CDC16CC1}"/>
              </a:ext>
            </a:extLst>
          </p:cNvPr>
          <p:cNvPicPr>
            <a:picLocks noChangeAspect="1"/>
          </p:cNvPicPr>
          <p:nvPr/>
        </p:nvPicPr>
        <p:blipFill>
          <a:blip r:embed="rId3"/>
          <a:stretch>
            <a:fillRect/>
          </a:stretch>
        </p:blipFill>
        <p:spPr>
          <a:xfrm>
            <a:off x="5283442" y="4575215"/>
            <a:ext cx="812558" cy="1716805"/>
          </a:xfrm>
          <a:prstGeom prst="rect">
            <a:avLst/>
          </a:prstGeom>
        </p:spPr>
      </p:pic>
      <p:pic>
        <p:nvPicPr>
          <p:cNvPr id="9" name="Picture 8">
            <a:extLst>
              <a:ext uri="{FF2B5EF4-FFF2-40B4-BE49-F238E27FC236}">
                <a16:creationId xmlns:a16="http://schemas.microsoft.com/office/drawing/2014/main" id="{06C9F0FC-57F7-DCBE-5811-43D9EF41455B}"/>
              </a:ext>
            </a:extLst>
          </p:cNvPr>
          <p:cNvPicPr>
            <a:picLocks noChangeAspect="1"/>
          </p:cNvPicPr>
          <p:nvPr/>
        </p:nvPicPr>
        <p:blipFill>
          <a:blip r:embed="rId4"/>
          <a:stretch>
            <a:fillRect/>
          </a:stretch>
        </p:blipFill>
        <p:spPr>
          <a:xfrm>
            <a:off x="1085411" y="4378848"/>
            <a:ext cx="1170538" cy="2292972"/>
          </a:xfrm>
          <a:prstGeom prst="rect">
            <a:avLst/>
          </a:prstGeom>
        </p:spPr>
      </p:pic>
      <p:pic>
        <p:nvPicPr>
          <p:cNvPr id="11" name="Picture 10">
            <a:extLst>
              <a:ext uri="{FF2B5EF4-FFF2-40B4-BE49-F238E27FC236}">
                <a16:creationId xmlns:a16="http://schemas.microsoft.com/office/drawing/2014/main" id="{E3DF3C77-9194-63F4-3823-EF641421327F}"/>
              </a:ext>
            </a:extLst>
          </p:cNvPr>
          <p:cNvPicPr>
            <a:picLocks noChangeAspect="1"/>
          </p:cNvPicPr>
          <p:nvPr/>
        </p:nvPicPr>
        <p:blipFill>
          <a:blip r:embed="rId5"/>
          <a:stretch>
            <a:fillRect/>
          </a:stretch>
        </p:blipFill>
        <p:spPr>
          <a:xfrm>
            <a:off x="3086493" y="4666931"/>
            <a:ext cx="1306791" cy="1533372"/>
          </a:xfrm>
          <a:prstGeom prst="rect">
            <a:avLst/>
          </a:prstGeom>
        </p:spPr>
      </p:pic>
    </p:spTree>
    <p:extLst>
      <p:ext uri="{BB962C8B-B14F-4D97-AF65-F5344CB8AC3E}">
        <p14:creationId xmlns:p14="http://schemas.microsoft.com/office/powerpoint/2010/main" val="4236051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5AB8E9-850E-517B-8719-A8FA85CBDF67}"/>
              </a:ext>
            </a:extLst>
          </p:cNvPr>
          <p:cNvSpPr>
            <a:spLocks noGrp="1"/>
          </p:cNvSpPr>
          <p:nvPr>
            <p:ph type="title"/>
          </p:nvPr>
        </p:nvSpPr>
        <p:spPr>
          <a:xfrm>
            <a:off x="677334" y="609600"/>
            <a:ext cx="8596668" cy="813847"/>
          </a:xfrm>
        </p:spPr>
        <p:txBody>
          <a:bodyPr>
            <a:normAutofit/>
          </a:bodyPr>
          <a:lstStyle/>
          <a:p>
            <a:pPr algn="ctr"/>
            <a:r>
              <a:rPr lang="en-GB" sz="2000" u="sng">
                <a:solidFill>
                  <a:schemeClr val="tx1"/>
                </a:solidFill>
                <a:latin typeface="Palatino Linotype" panose="02040502050505030304" pitchFamily="18" charset="0"/>
              </a:rPr>
              <a:t>Summer Challenge - All About Me Box! </a:t>
            </a:r>
          </a:p>
        </p:txBody>
      </p:sp>
      <p:sp>
        <p:nvSpPr>
          <p:cNvPr id="3" name="Content Placeholder 2">
            <a:extLst>
              <a:ext uri="{FF2B5EF4-FFF2-40B4-BE49-F238E27FC236}">
                <a16:creationId xmlns:a16="http://schemas.microsoft.com/office/drawing/2014/main" id="{AA9A2F0B-5F07-90A8-068F-50DC46DB0928}"/>
              </a:ext>
            </a:extLst>
          </p:cNvPr>
          <p:cNvSpPr>
            <a:spLocks noGrp="1"/>
          </p:cNvSpPr>
          <p:nvPr>
            <p:ph idx="1"/>
          </p:nvPr>
        </p:nvSpPr>
        <p:spPr>
          <a:xfrm>
            <a:off x="677334" y="1423447"/>
            <a:ext cx="8596668" cy="4617915"/>
          </a:xfrm>
        </p:spPr>
        <p:txBody>
          <a:bodyPr>
            <a:normAutofit lnSpcReduction="10000"/>
          </a:bodyPr>
          <a:lstStyle/>
          <a:p>
            <a:pPr marL="0" indent="0">
              <a:buNone/>
            </a:pPr>
            <a:r>
              <a:rPr lang="en-GB">
                <a:latin typeface="Palatino Linotype" panose="02040502050505030304" pitchFamily="18" charset="0"/>
              </a:rPr>
              <a:t>Using an empty shoe box, can your child decorate the box and inside place items or photographs to share information about their interests and their family. </a:t>
            </a:r>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endParaRPr lang="en-GB"/>
          </a:p>
          <a:p>
            <a:pPr marL="0" indent="0">
              <a:buNone/>
            </a:pPr>
            <a:r>
              <a:rPr lang="en-GB">
                <a:latin typeface="Palatino Linotype" panose="02040502050505030304" pitchFamily="18" charset="0"/>
              </a:rPr>
              <a:t>Completed boxes to be in school by </a:t>
            </a:r>
            <a:r>
              <a:rPr lang="en-GB" b="1" u="sng">
                <a:latin typeface="Palatino Linotype" panose="02040502050505030304" pitchFamily="18" charset="0"/>
              </a:rPr>
              <a:t>Friday 9th September 2022</a:t>
            </a:r>
            <a:endParaRPr lang="en-GB">
              <a:latin typeface="Palatino Linotype" panose="02040502050505030304" pitchFamily="18" charset="0"/>
            </a:endParaRPr>
          </a:p>
          <a:p>
            <a:pPr marL="0" indent="0">
              <a:buNone/>
            </a:pPr>
            <a:endParaRPr lang="en-GB" b="1" u="sng">
              <a:latin typeface="Palatino Linotype" panose="02040502050505030304" pitchFamily="18" charset="0"/>
            </a:endParaRPr>
          </a:p>
          <a:p>
            <a:pPr marL="0" indent="0">
              <a:buNone/>
            </a:pPr>
            <a:r>
              <a:rPr lang="en-GB">
                <a:latin typeface="Palatino Linotype" panose="02040502050505030304" pitchFamily="18" charset="0"/>
              </a:rPr>
              <a:t>These boxes will then be shared in class and returned.</a:t>
            </a:r>
          </a:p>
        </p:txBody>
      </p:sp>
      <p:pic>
        <p:nvPicPr>
          <p:cNvPr id="5" name="Picture 4">
            <a:extLst>
              <a:ext uri="{FF2B5EF4-FFF2-40B4-BE49-F238E27FC236}">
                <a16:creationId xmlns:a16="http://schemas.microsoft.com/office/drawing/2014/main" id="{88FD8742-3CEB-6BE4-0693-124B95121AF0}"/>
              </a:ext>
            </a:extLst>
          </p:cNvPr>
          <p:cNvPicPr>
            <a:picLocks noChangeAspect="1"/>
          </p:cNvPicPr>
          <p:nvPr/>
        </p:nvPicPr>
        <p:blipFill rotWithShape="1">
          <a:blip r:embed="rId2"/>
          <a:srcRect r="3337"/>
          <a:stretch/>
        </p:blipFill>
        <p:spPr>
          <a:xfrm>
            <a:off x="3896904" y="2216084"/>
            <a:ext cx="2023873" cy="1997353"/>
          </a:xfrm>
          <a:prstGeom prst="rect">
            <a:avLst/>
          </a:prstGeom>
        </p:spPr>
      </p:pic>
    </p:spTree>
    <p:extLst>
      <p:ext uri="{BB962C8B-B14F-4D97-AF65-F5344CB8AC3E}">
        <p14:creationId xmlns:p14="http://schemas.microsoft.com/office/powerpoint/2010/main" val="39505679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B94DD02A-B0EF-4615-A964-59D4BB3AF0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D3379003-2A19-41E7-B82B-B0D4211EAFA4}"/>
              </a:ext>
            </a:extLst>
          </p:cNvPr>
          <p:cNvSpPr txBox="1"/>
          <p:nvPr/>
        </p:nvSpPr>
        <p:spPr>
          <a:xfrm>
            <a:off x="390525" y="211907"/>
            <a:ext cx="4076700"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u="sng">
                <a:latin typeface="Palatino Linotype"/>
              </a:rPr>
              <a:t>The School Day (Reception)</a:t>
            </a:r>
          </a:p>
        </p:txBody>
      </p:sp>
      <p:sp>
        <p:nvSpPr>
          <p:cNvPr id="5" name="TextBox 4">
            <a:extLst>
              <a:ext uri="{FF2B5EF4-FFF2-40B4-BE49-F238E27FC236}">
                <a16:creationId xmlns:a16="http://schemas.microsoft.com/office/drawing/2014/main" id="{1D9B9272-3A1E-461C-85D5-1DD5894C764C}"/>
              </a:ext>
            </a:extLst>
          </p:cNvPr>
          <p:cNvSpPr txBox="1"/>
          <p:nvPr/>
        </p:nvSpPr>
        <p:spPr>
          <a:xfrm>
            <a:off x="390525" y="613672"/>
            <a:ext cx="9848850" cy="60324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dirty="0">
                <a:latin typeface="Palatino Linotype"/>
              </a:rPr>
              <a:t>8:45am – Gates Open </a:t>
            </a:r>
            <a:r>
              <a:rPr lang="en-GB" sz="1600" i="1" dirty="0">
                <a:latin typeface="Palatino Linotype"/>
              </a:rPr>
              <a:t>(Walk to the rear of the building to classroom)</a:t>
            </a:r>
          </a:p>
          <a:p>
            <a:endParaRPr lang="en-GB" sz="1600" dirty="0">
              <a:latin typeface="Palatino Linotype"/>
            </a:endParaRPr>
          </a:p>
          <a:p>
            <a:r>
              <a:rPr lang="en-GB" sz="1600" dirty="0">
                <a:latin typeface="Palatino Linotype"/>
              </a:rPr>
              <a:t>8.55am – Gates Close </a:t>
            </a:r>
          </a:p>
          <a:p>
            <a:endParaRPr lang="en-GB" sz="1600" i="1" dirty="0">
              <a:latin typeface="Palatino Linotype"/>
            </a:endParaRPr>
          </a:p>
          <a:p>
            <a:r>
              <a:rPr lang="en-GB" sz="1600" dirty="0">
                <a:latin typeface="Palatino Linotype"/>
              </a:rPr>
              <a:t>9:00am – Register Taken</a:t>
            </a:r>
          </a:p>
          <a:p>
            <a:endParaRPr lang="en-GB" sz="1600" dirty="0">
              <a:latin typeface="Palatino Linotype"/>
            </a:endParaRPr>
          </a:p>
          <a:p>
            <a:r>
              <a:rPr lang="en-GB" sz="1600" dirty="0">
                <a:latin typeface="Palatino Linotype"/>
              </a:rPr>
              <a:t>9.15 -11.30am-  Child Led Learning Opportunities and Adult Directed Tasks </a:t>
            </a:r>
          </a:p>
          <a:p>
            <a:endParaRPr lang="en-GB" sz="1600" dirty="0">
              <a:latin typeface="Palatino Linotype"/>
            </a:endParaRPr>
          </a:p>
          <a:p>
            <a:r>
              <a:rPr lang="en-GB" sz="1600" dirty="0">
                <a:latin typeface="Palatino Linotype"/>
              </a:rPr>
              <a:t>11.30am -12.00pm – Phonics </a:t>
            </a:r>
          </a:p>
          <a:p>
            <a:endParaRPr lang="en-GB" sz="1600" dirty="0">
              <a:latin typeface="Palatino Linotype"/>
            </a:endParaRPr>
          </a:p>
          <a:p>
            <a:r>
              <a:rPr lang="en-GB" sz="1600" dirty="0">
                <a:latin typeface="Palatino Linotype"/>
              </a:rPr>
              <a:t>12:00pm – 1:00pm - Lunch Time</a:t>
            </a:r>
          </a:p>
          <a:p>
            <a:endParaRPr lang="en-GB" sz="1600" dirty="0">
              <a:latin typeface="Palatino Linotype"/>
            </a:endParaRPr>
          </a:p>
          <a:p>
            <a:r>
              <a:rPr lang="en-GB" sz="1600" dirty="0">
                <a:latin typeface="Palatino Linotype"/>
              </a:rPr>
              <a:t>1.00-3.00pm-   Child Led Learning Opportunities and Adult Directed Tasks </a:t>
            </a:r>
          </a:p>
          <a:p>
            <a:endParaRPr lang="en-GB" sz="1600" dirty="0">
              <a:latin typeface="Palatino Linotype"/>
            </a:endParaRPr>
          </a:p>
          <a:p>
            <a:r>
              <a:rPr lang="en-GB" sz="1600" dirty="0">
                <a:latin typeface="Palatino Linotype"/>
              </a:rPr>
              <a:t>3.00pm – Storytime</a:t>
            </a:r>
          </a:p>
          <a:p>
            <a:r>
              <a:rPr lang="en-GB" sz="1600" dirty="0">
                <a:latin typeface="Palatino Linotype"/>
              </a:rPr>
              <a:t> </a:t>
            </a:r>
          </a:p>
          <a:p>
            <a:r>
              <a:rPr lang="en-GB" sz="1600" dirty="0">
                <a:latin typeface="Palatino Linotype"/>
              </a:rPr>
              <a:t>3:30pm – Home Time </a:t>
            </a:r>
            <a:r>
              <a:rPr lang="en-GB" sz="1600" i="1" dirty="0">
                <a:latin typeface="Palatino Linotype"/>
              </a:rPr>
              <a:t>(Gates will open at 3:15pm and children released to parent at 3:30pm)</a:t>
            </a:r>
          </a:p>
          <a:p>
            <a:r>
              <a:rPr lang="en-GB" sz="1600" i="1" dirty="0">
                <a:solidFill>
                  <a:srgbClr val="C00000"/>
                </a:solidFill>
                <a:latin typeface="Palatino Linotype"/>
              </a:rPr>
              <a:t>NB. If somebody different is collecting please notify Mrs Free / Mrs Horlor</a:t>
            </a:r>
          </a:p>
          <a:p>
            <a:r>
              <a:rPr lang="en-GB" i="1" dirty="0">
                <a:latin typeface="Palatino Linotype"/>
              </a:rPr>
              <a:t>Parking</a:t>
            </a:r>
          </a:p>
          <a:p>
            <a:endParaRPr lang="en-GB" sz="2000" dirty="0">
              <a:latin typeface="Palatino Linotype"/>
            </a:endParaRPr>
          </a:p>
          <a:p>
            <a:r>
              <a:rPr lang="en-GB" sz="2000" dirty="0">
                <a:latin typeface="Palatino Linotype"/>
              </a:rPr>
              <a:t>						</a:t>
            </a:r>
            <a:r>
              <a:rPr lang="en-GB" sz="2000" i="1" dirty="0">
                <a:latin typeface="Palatino Linotype"/>
              </a:rPr>
              <a:t>                                          </a:t>
            </a:r>
          </a:p>
          <a:p>
            <a:endParaRPr lang="en-GB" sz="2000" i="1" dirty="0">
              <a:latin typeface="Palatino Linotype"/>
            </a:endParaRPr>
          </a:p>
          <a:p>
            <a:r>
              <a:rPr lang="en-GB" sz="2000" i="1" dirty="0">
                <a:latin typeface="Palatino Linotype"/>
              </a:rPr>
              <a:t>                                     </a:t>
            </a:r>
            <a:endParaRPr lang="en-GB" dirty="0"/>
          </a:p>
        </p:txBody>
      </p:sp>
    </p:spTree>
    <p:extLst>
      <p:ext uri="{BB962C8B-B14F-4D97-AF65-F5344CB8AC3E}">
        <p14:creationId xmlns:p14="http://schemas.microsoft.com/office/powerpoint/2010/main" val="106169652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mage preview">
            <a:extLst>
              <a:ext uri="{FF2B5EF4-FFF2-40B4-BE49-F238E27FC236}">
                <a16:creationId xmlns:a16="http://schemas.microsoft.com/office/drawing/2014/main" id="{B47B2B7E-5969-0B34-EDA3-6C86ECC14E9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09449" y="178996"/>
            <a:ext cx="4662853" cy="6500008"/>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0594A3A1-B94D-DFB7-4467-1AD38E4D2F52}"/>
              </a:ext>
            </a:extLst>
          </p:cNvPr>
          <p:cNvSpPr txBox="1"/>
          <p:nvPr/>
        </p:nvSpPr>
        <p:spPr>
          <a:xfrm>
            <a:off x="90535" y="268007"/>
            <a:ext cx="4218914" cy="646331"/>
          </a:xfrm>
          <a:prstGeom prst="rect">
            <a:avLst/>
          </a:prstGeom>
          <a:noFill/>
        </p:spPr>
        <p:txBody>
          <a:bodyPr wrap="square">
            <a:spAutoFit/>
          </a:bodyPr>
          <a:lstStyle/>
          <a:p>
            <a:r>
              <a:rPr lang="en-GB" sz="1800" i="1" dirty="0">
                <a:latin typeface="Palatino Linotype"/>
              </a:rPr>
              <a:t>Attendance, Punctuality and Holidays – Sam Lewis</a:t>
            </a:r>
            <a:endParaRPr lang="en-GB" dirty="0"/>
          </a:p>
        </p:txBody>
      </p:sp>
    </p:spTree>
    <p:extLst>
      <p:ext uri="{BB962C8B-B14F-4D97-AF65-F5344CB8AC3E}">
        <p14:creationId xmlns:p14="http://schemas.microsoft.com/office/powerpoint/2010/main" val="25191878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81FBE4-2325-ADA7-4A15-8F19ABD01510}"/>
              </a:ext>
            </a:extLst>
          </p:cNvPr>
          <p:cNvSpPr>
            <a:spLocks noGrp="1"/>
          </p:cNvSpPr>
          <p:nvPr>
            <p:ph type="title"/>
          </p:nvPr>
        </p:nvSpPr>
        <p:spPr>
          <a:xfrm>
            <a:off x="667907" y="0"/>
            <a:ext cx="8596668" cy="1320800"/>
          </a:xfrm>
        </p:spPr>
        <p:txBody>
          <a:bodyPr>
            <a:normAutofit/>
          </a:bodyPr>
          <a:lstStyle/>
          <a:p>
            <a:pPr algn="ctr"/>
            <a:r>
              <a:rPr lang="en-GB" sz="2400" u="sng">
                <a:solidFill>
                  <a:schemeClr val="tx1"/>
                </a:solidFill>
                <a:latin typeface="Palatino Linotype" panose="02040502050505030304" pitchFamily="18" charset="0"/>
              </a:rPr>
              <a:t>School Uniform </a:t>
            </a:r>
          </a:p>
        </p:txBody>
      </p:sp>
      <p:sp>
        <p:nvSpPr>
          <p:cNvPr id="3" name="Content Placeholder 2">
            <a:extLst>
              <a:ext uri="{FF2B5EF4-FFF2-40B4-BE49-F238E27FC236}">
                <a16:creationId xmlns:a16="http://schemas.microsoft.com/office/drawing/2014/main" id="{99714385-C106-24B9-563F-FC2FCE41ED45}"/>
              </a:ext>
            </a:extLst>
          </p:cNvPr>
          <p:cNvSpPr>
            <a:spLocks noGrp="1"/>
          </p:cNvSpPr>
          <p:nvPr>
            <p:ph idx="1"/>
          </p:nvPr>
        </p:nvSpPr>
        <p:spPr>
          <a:xfrm>
            <a:off x="667907" y="566061"/>
            <a:ext cx="8596668" cy="3880773"/>
          </a:xfrm>
        </p:spPr>
        <p:txBody>
          <a:bodyPr>
            <a:noAutofit/>
          </a:bodyPr>
          <a:lstStyle/>
          <a:p>
            <a:pPr marL="0" indent="0" algn="l">
              <a:buNone/>
            </a:pPr>
            <a:r>
              <a:rPr lang="en-GB" b="1">
                <a:solidFill>
                  <a:srgbClr val="141414"/>
                </a:solidFill>
                <a:effectLst/>
                <a:latin typeface="Palatino Linotype" panose="02040502050505030304" pitchFamily="18" charset="0"/>
              </a:rPr>
              <a:t>Our uniform is: </a:t>
            </a:r>
          </a:p>
          <a:p>
            <a:pPr algn="l">
              <a:buFont typeface="Wingdings" panose="05000000000000000000" pitchFamily="2" charset="2"/>
              <a:buChar char="Ø"/>
            </a:pPr>
            <a:r>
              <a:rPr lang="en-GB" b="0">
                <a:solidFill>
                  <a:srgbClr val="141414"/>
                </a:solidFill>
                <a:effectLst/>
                <a:latin typeface="Palatino Linotype" panose="02040502050505030304" pitchFamily="18" charset="0"/>
              </a:rPr>
              <a:t>A red Anker Valley sweatshirt or cardigan; </a:t>
            </a:r>
          </a:p>
          <a:p>
            <a:pPr algn="l">
              <a:buFont typeface="Wingdings" panose="05000000000000000000" pitchFamily="2" charset="2"/>
              <a:buChar char="Ø"/>
            </a:pPr>
            <a:r>
              <a:rPr lang="en-GB" b="0">
                <a:solidFill>
                  <a:srgbClr val="141414"/>
                </a:solidFill>
                <a:effectLst/>
                <a:latin typeface="Palatino Linotype" panose="02040502050505030304" pitchFamily="18" charset="0"/>
              </a:rPr>
              <a:t>White shirt/blouse; </a:t>
            </a:r>
          </a:p>
          <a:p>
            <a:pPr algn="l">
              <a:buFont typeface="Wingdings" panose="05000000000000000000" pitchFamily="2" charset="2"/>
              <a:buChar char="Ø"/>
            </a:pPr>
            <a:r>
              <a:rPr lang="en-GB" b="0">
                <a:solidFill>
                  <a:srgbClr val="141414"/>
                </a:solidFill>
                <a:effectLst/>
                <a:latin typeface="Palatino Linotype" panose="02040502050505030304" pitchFamily="18" charset="0"/>
              </a:rPr>
              <a:t>Red and silver striped tie; </a:t>
            </a:r>
          </a:p>
          <a:p>
            <a:pPr algn="l">
              <a:buFont typeface="Wingdings" panose="05000000000000000000" pitchFamily="2" charset="2"/>
              <a:buChar char="Ø"/>
            </a:pPr>
            <a:r>
              <a:rPr lang="en-GB" b="0">
                <a:solidFill>
                  <a:srgbClr val="141414"/>
                </a:solidFill>
                <a:effectLst/>
                <a:latin typeface="Palatino Linotype" panose="02040502050505030304" pitchFamily="18" charset="0"/>
              </a:rPr>
              <a:t>Pale grey culottes, pinafores, skirts, shorts or trousers; </a:t>
            </a:r>
          </a:p>
          <a:p>
            <a:pPr algn="l">
              <a:buFont typeface="Wingdings" panose="05000000000000000000" pitchFamily="2" charset="2"/>
              <a:buChar char="Ø"/>
            </a:pPr>
            <a:r>
              <a:rPr lang="en-GB" b="0">
                <a:solidFill>
                  <a:srgbClr val="141414"/>
                </a:solidFill>
                <a:effectLst/>
                <a:latin typeface="Palatino Linotype" panose="02040502050505030304" pitchFamily="18" charset="0"/>
              </a:rPr>
              <a:t>Pale grey tights or white/ pale grey socks; </a:t>
            </a:r>
          </a:p>
          <a:p>
            <a:pPr algn="l">
              <a:buFont typeface="Wingdings" panose="05000000000000000000" pitchFamily="2" charset="2"/>
              <a:buChar char="Ø"/>
            </a:pPr>
            <a:r>
              <a:rPr lang="en-GB" b="0">
                <a:solidFill>
                  <a:srgbClr val="141414"/>
                </a:solidFill>
                <a:effectLst/>
                <a:latin typeface="Palatino Linotype" panose="02040502050505030304" pitchFamily="18" charset="0"/>
              </a:rPr>
              <a:t>Black school shoes- no logos.  </a:t>
            </a:r>
          </a:p>
          <a:p>
            <a:pPr marL="0" indent="0" algn="l">
              <a:buNone/>
            </a:pPr>
            <a:r>
              <a:rPr lang="en-GB" b="1">
                <a:solidFill>
                  <a:srgbClr val="141414"/>
                </a:solidFill>
                <a:effectLst/>
                <a:latin typeface="Palatino Linotype" panose="02040502050505030304" pitchFamily="18" charset="0"/>
              </a:rPr>
              <a:t>Please note our expectation will be that children will not wear trainers, boots, or coloured shoes. </a:t>
            </a:r>
            <a:r>
              <a:rPr lang="en-GB" b="0">
                <a:solidFill>
                  <a:srgbClr val="141414"/>
                </a:solidFill>
                <a:effectLst/>
                <a:latin typeface="Palatino Linotype" panose="02040502050505030304" pitchFamily="18" charset="0"/>
              </a:rPr>
              <a:t> </a:t>
            </a:r>
          </a:p>
          <a:p>
            <a:pPr marL="0" indent="0" algn="l">
              <a:buNone/>
            </a:pPr>
            <a:endParaRPr lang="en-GB" b="0">
              <a:solidFill>
                <a:srgbClr val="141414"/>
              </a:solidFill>
              <a:effectLst/>
              <a:latin typeface="Palatino Linotype" panose="02040502050505030304" pitchFamily="18" charset="0"/>
            </a:endParaRPr>
          </a:p>
          <a:p>
            <a:pPr marL="0" indent="0" algn="l">
              <a:buNone/>
            </a:pPr>
            <a:r>
              <a:rPr lang="en-GB" b="1">
                <a:solidFill>
                  <a:srgbClr val="141414"/>
                </a:solidFill>
                <a:effectLst/>
                <a:latin typeface="Palatino Linotype" panose="02040502050505030304" pitchFamily="18" charset="0"/>
              </a:rPr>
              <a:t>Our PE Kit is: </a:t>
            </a:r>
          </a:p>
          <a:p>
            <a:pPr algn="l">
              <a:buFont typeface="Wingdings" panose="05000000000000000000" pitchFamily="2" charset="2"/>
              <a:buChar char="Ø"/>
            </a:pPr>
            <a:r>
              <a:rPr lang="en-GB" b="0">
                <a:solidFill>
                  <a:srgbClr val="141414"/>
                </a:solidFill>
                <a:effectLst/>
                <a:latin typeface="Palatino Linotype" panose="02040502050505030304" pitchFamily="18" charset="0"/>
              </a:rPr>
              <a:t>An Anker Valley Primary black PE T-shirt; </a:t>
            </a:r>
          </a:p>
          <a:p>
            <a:pPr algn="l">
              <a:buFont typeface="Wingdings" panose="05000000000000000000" pitchFamily="2" charset="2"/>
              <a:buChar char="Ø"/>
            </a:pPr>
            <a:r>
              <a:rPr lang="en-GB" b="0">
                <a:solidFill>
                  <a:srgbClr val="141414"/>
                </a:solidFill>
                <a:effectLst/>
                <a:latin typeface="Palatino Linotype" panose="02040502050505030304" pitchFamily="18" charset="0"/>
              </a:rPr>
              <a:t>Black shorts - plain; </a:t>
            </a:r>
          </a:p>
          <a:p>
            <a:pPr algn="l">
              <a:buFont typeface="Wingdings" panose="05000000000000000000" pitchFamily="2" charset="2"/>
              <a:buChar char="Ø"/>
            </a:pPr>
            <a:r>
              <a:rPr lang="en-GB" b="0">
                <a:solidFill>
                  <a:srgbClr val="141414"/>
                </a:solidFill>
                <a:effectLst/>
                <a:latin typeface="Palatino Linotype" panose="02040502050505030304" pitchFamily="18" charset="0"/>
              </a:rPr>
              <a:t>Black PE footwear (trainers or plimsolls) suitable for both indoor activities and outdoor; </a:t>
            </a:r>
          </a:p>
          <a:p>
            <a:pPr algn="l">
              <a:buFont typeface="Wingdings" panose="05000000000000000000" pitchFamily="2" charset="2"/>
              <a:buChar char="Ø"/>
            </a:pPr>
            <a:r>
              <a:rPr lang="en-GB" b="0">
                <a:solidFill>
                  <a:srgbClr val="141414"/>
                </a:solidFill>
                <a:effectLst/>
                <a:latin typeface="Palatino Linotype" panose="02040502050505030304" pitchFamily="18" charset="0"/>
              </a:rPr>
              <a:t>Red PE bag- drawstring. </a:t>
            </a:r>
          </a:p>
          <a:p>
            <a:endParaRPr lang="en-GB">
              <a:latin typeface="Palatino Linotype" panose="02040502050505030304" pitchFamily="18" charset="0"/>
            </a:endParaRPr>
          </a:p>
        </p:txBody>
      </p:sp>
    </p:spTree>
    <p:extLst>
      <p:ext uri="{BB962C8B-B14F-4D97-AF65-F5344CB8AC3E}">
        <p14:creationId xmlns:p14="http://schemas.microsoft.com/office/powerpoint/2010/main" val="20025589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nker Valley Primary Academy">
            <a:extLst>
              <a:ext uri="{FF2B5EF4-FFF2-40B4-BE49-F238E27FC236}">
                <a16:creationId xmlns:a16="http://schemas.microsoft.com/office/drawing/2014/main" id="{F713F932-C4D8-4320-83C2-4723144E284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3">
            <a:extLst>
              <a:ext uri="{FF2B5EF4-FFF2-40B4-BE49-F238E27FC236}">
                <a16:creationId xmlns:a16="http://schemas.microsoft.com/office/drawing/2014/main" id="{DB83BC32-B0FB-4C21-829E-7652C8DAE8B5}"/>
              </a:ext>
            </a:extLst>
          </p:cNvPr>
          <p:cNvPicPr>
            <a:picLocks noChangeAspect="1"/>
          </p:cNvPicPr>
          <p:nvPr/>
        </p:nvPicPr>
        <p:blipFill>
          <a:blip r:embed="rId3"/>
          <a:stretch>
            <a:fillRect/>
          </a:stretch>
        </p:blipFill>
        <p:spPr>
          <a:xfrm rot="-480000">
            <a:off x="356470" y="535096"/>
            <a:ext cx="3324878" cy="1874468"/>
          </a:xfrm>
          <a:prstGeom prst="rect">
            <a:avLst/>
          </a:prstGeom>
        </p:spPr>
      </p:pic>
      <p:sp>
        <p:nvSpPr>
          <p:cNvPr id="4" name="TextBox 3">
            <a:extLst>
              <a:ext uri="{FF2B5EF4-FFF2-40B4-BE49-F238E27FC236}">
                <a16:creationId xmlns:a16="http://schemas.microsoft.com/office/drawing/2014/main" id="{6BA44306-AED9-4DE5-ABBD-DF5BA4FA9712}"/>
              </a:ext>
            </a:extLst>
          </p:cNvPr>
          <p:cNvSpPr txBox="1"/>
          <p:nvPr/>
        </p:nvSpPr>
        <p:spPr>
          <a:xfrm>
            <a:off x="4054127" y="626693"/>
            <a:ext cx="3276600" cy="163121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000" b="1" u="sng">
                <a:latin typeface="Palatino Linotype"/>
              </a:rPr>
              <a:t>Website</a:t>
            </a:r>
          </a:p>
          <a:p>
            <a:r>
              <a:rPr lang="en-GB" sz="2000">
                <a:latin typeface="Palatino Linotype"/>
              </a:rPr>
              <a:t>-Term Dates</a:t>
            </a:r>
          </a:p>
          <a:p>
            <a:r>
              <a:rPr lang="en-GB" sz="2000">
                <a:latin typeface="Palatino Linotype"/>
              </a:rPr>
              <a:t>-Uniform (expectations)</a:t>
            </a:r>
          </a:p>
          <a:p>
            <a:r>
              <a:rPr lang="en-GB" sz="2000">
                <a:latin typeface="Palatino Linotype"/>
              </a:rPr>
              <a:t>-Copies of Newsletters</a:t>
            </a:r>
          </a:p>
          <a:p>
            <a:r>
              <a:rPr lang="en-GB" sz="2000">
                <a:latin typeface="Palatino Linotype"/>
              </a:rPr>
              <a:t>-Class Pages</a:t>
            </a:r>
          </a:p>
        </p:txBody>
      </p:sp>
      <p:pic>
        <p:nvPicPr>
          <p:cNvPr id="5" name="Picture 5" descr="Graphical user interface, application, Word&#10;&#10;Description automatically generated">
            <a:extLst>
              <a:ext uri="{FF2B5EF4-FFF2-40B4-BE49-F238E27FC236}">
                <a16:creationId xmlns:a16="http://schemas.microsoft.com/office/drawing/2014/main" id="{FE385CEB-4405-45E8-9E1A-32C34909BC95}"/>
              </a:ext>
            </a:extLst>
          </p:cNvPr>
          <p:cNvPicPr>
            <a:picLocks noChangeAspect="1"/>
          </p:cNvPicPr>
          <p:nvPr/>
        </p:nvPicPr>
        <p:blipFill rotWithShape="1">
          <a:blip r:embed="rId4"/>
          <a:srcRect l="39323" t="24477" r="35473" b="14017"/>
          <a:stretch/>
        </p:blipFill>
        <p:spPr>
          <a:xfrm rot="360000">
            <a:off x="2440684" y="2655493"/>
            <a:ext cx="1993982" cy="2727049"/>
          </a:xfrm>
          <a:prstGeom prst="rect">
            <a:avLst/>
          </a:prstGeom>
        </p:spPr>
      </p:pic>
      <p:sp>
        <p:nvSpPr>
          <p:cNvPr id="6" name="TextBox 5">
            <a:extLst>
              <a:ext uri="{FF2B5EF4-FFF2-40B4-BE49-F238E27FC236}">
                <a16:creationId xmlns:a16="http://schemas.microsoft.com/office/drawing/2014/main" id="{A40365A8-025D-4CBB-9071-79256383790B}"/>
              </a:ext>
            </a:extLst>
          </p:cNvPr>
          <p:cNvSpPr txBox="1"/>
          <p:nvPr/>
        </p:nvSpPr>
        <p:spPr>
          <a:xfrm>
            <a:off x="4433823" y="3571875"/>
            <a:ext cx="4194130" cy="19082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r>
              <a:rPr lang="en-GB" sz="2000" b="1" u="sng">
                <a:latin typeface="Palatino Linotype"/>
              </a:rPr>
              <a:t>Newsletter</a:t>
            </a:r>
          </a:p>
          <a:p>
            <a:r>
              <a:rPr lang="en-GB" sz="2000">
                <a:latin typeface="Palatino Linotype"/>
              </a:rPr>
              <a:t>-Emailed weekly</a:t>
            </a:r>
          </a:p>
          <a:p>
            <a:r>
              <a:rPr lang="en-GB" sz="2000">
                <a:latin typeface="Palatino Linotype"/>
              </a:rPr>
              <a:t>-Reminders of dates</a:t>
            </a:r>
          </a:p>
          <a:p>
            <a:r>
              <a:rPr lang="en-GB" sz="2000">
                <a:latin typeface="Palatino Linotype"/>
              </a:rPr>
              <a:t>-Learning that has taken place</a:t>
            </a:r>
          </a:p>
          <a:p>
            <a:r>
              <a:rPr lang="en-GB" sz="2000">
                <a:latin typeface="Palatino Linotype"/>
              </a:rPr>
              <a:t>-Stars of the week</a:t>
            </a:r>
          </a:p>
          <a:p>
            <a:endParaRPr lang="en-GB"/>
          </a:p>
        </p:txBody>
      </p:sp>
      <p:pic>
        <p:nvPicPr>
          <p:cNvPr id="7" name="Picture 7" descr="Icon&#10;&#10;Description automatically generated">
            <a:extLst>
              <a:ext uri="{FF2B5EF4-FFF2-40B4-BE49-F238E27FC236}">
                <a16:creationId xmlns:a16="http://schemas.microsoft.com/office/drawing/2014/main" id="{40513DE2-109D-428C-BAD2-C39DB322CBC6}"/>
              </a:ext>
            </a:extLst>
          </p:cNvPr>
          <p:cNvPicPr>
            <a:picLocks noChangeAspect="1"/>
          </p:cNvPicPr>
          <p:nvPr/>
        </p:nvPicPr>
        <p:blipFill>
          <a:blip r:embed="rId5"/>
          <a:stretch>
            <a:fillRect/>
          </a:stretch>
        </p:blipFill>
        <p:spPr>
          <a:xfrm rot="600000">
            <a:off x="7485019" y="650115"/>
            <a:ext cx="1214112" cy="1214112"/>
          </a:xfrm>
          <a:prstGeom prst="rect">
            <a:avLst/>
          </a:prstGeom>
        </p:spPr>
      </p:pic>
      <p:pic>
        <p:nvPicPr>
          <p:cNvPr id="8" name="Picture 8" descr="Logo, icon&#10;&#10;Description automatically generated">
            <a:extLst>
              <a:ext uri="{FF2B5EF4-FFF2-40B4-BE49-F238E27FC236}">
                <a16:creationId xmlns:a16="http://schemas.microsoft.com/office/drawing/2014/main" id="{48DBD187-0D90-47B5-B3D5-4740EC3D82ED}"/>
              </a:ext>
            </a:extLst>
          </p:cNvPr>
          <p:cNvPicPr>
            <a:picLocks noChangeAspect="1"/>
          </p:cNvPicPr>
          <p:nvPr/>
        </p:nvPicPr>
        <p:blipFill>
          <a:blip r:embed="rId6"/>
          <a:stretch>
            <a:fillRect/>
          </a:stretch>
        </p:blipFill>
        <p:spPr>
          <a:xfrm rot="-480000">
            <a:off x="7982015" y="2720432"/>
            <a:ext cx="1231596" cy="1867814"/>
          </a:xfrm>
          <a:prstGeom prst="rect">
            <a:avLst/>
          </a:prstGeom>
        </p:spPr>
      </p:pic>
      <p:sp>
        <p:nvSpPr>
          <p:cNvPr id="9" name="TextBox 8">
            <a:extLst>
              <a:ext uri="{FF2B5EF4-FFF2-40B4-BE49-F238E27FC236}">
                <a16:creationId xmlns:a16="http://schemas.microsoft.com/office/drawing/2014/main" id="{65ECC719-E4C1-402E-9C24-CE59285B1013}"/>
              </a:ext>
            </a:extLst>
          </p:cNvPr>
          <p:cNvSpPr txBox="1"/>
          <p:nvPr/>
        </p:nvSpPr>
        <p:spPr>
          <a:xfrm>
            <a:off x="2390775" y="5934075"/>
            <a:ext cx="8372475" cy="40011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a:latin typeface="Palatino Linotype"/>
              </a:rPr>
              <a:t>Parents Evenings, Workshops, Assemblies, End of Year Reports. </a:t>
            </a:r>
          </a:p>
        </p:txBody>
      </p:sp>
    </p:spTree>
    <p:extLst>
      <p:ext uri="{BB962C8B-B14F-4D97-AF65-F5344CB8AC3E}">
        <p14:creationId xmlns:p14="http://schemas.microsoft.com/office/powerpoint/2010/main" val="1628169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nker Valley Primary Academy">
            <a:extLst>
              <a:ext uri="{FF2B5EF4-FFF2-40B4-BE49-F238E27FC236}">
                <a16:creationId xmlns:a16="http://schemas.microsoft.com/office/drawing/2014/main" id="{DB3A78FC-379E-4E06-A8E9-B33954D8C5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7759" y="5256960"/>
            <a:ext cx="2190750" cy="1504315"/>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8B83F24-AAA6-496A-BF92-BBA97DD06C16}"/>
              </a:ext>
            </a:extLst>
          </p:cNvPr>
          <p:cNvSpPr txBox="1"/>
          <p:nvPr/>
        </p:nvSpPr>
        <p:spPr>
          <a:xfrm>
            <a:off x="190500" y="228600"/>
            <a:ext cx="5189444"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Palatino Linotype"/>
              </a:rPr>
              <a:t>Parent Portal</a:t>
            </a:r>
          </a:p>
          <a:p>
            <a:r>
              <a:rPr lang="en-GB" sz="2000">
                <a:latin typeface="Palatino Linotype"/>
              </a:rPr>
              <a:t>- Check Data held by school</a:t>
            </a:r>
          </a:p>
          <a:p>
            <a:r>
              <a:rPr lang="en-GB" sz="2000">
                <a:latin typeface="Palatino Linotype"/>
              </a:rPr>
              <a:t>-Receive newsletters and other letters</a:t>
            </a:r>
          </a:p>
          <a:p>
            <a:r>
              <a:rPr lang="en-GB" sz="2000">
                <a:latin typeface="Palatino Linotype"/>
              </a:rPr>
              <a:t>-View attendance</a:t>
            </a:r>
          </a:p>
        </p:txBody>
      </p:sp>
      <p:pic>
        <p:nvPicPr>
          <p:cNvPr id="7" name="Picture 7" descr="Graphical user interface, application&#10;&#10;Description automatically generated">
            <a:extLst>
              <a:ext uri="{FF2B5EF4-FFF2-40B4-BE49-F238E27FC236}">
                <a16:creationId xmlns:a16="http://schemas.microsoft.com/office/drawing/2014/main" id="{978D3D51-8324-4CFC-930E-0FD94C01134D}"/>
              </a:ext>
            </a:extLst>
          </p:cNvPr>
          <p:cNvPicPr>
            <a:picLocks noChangeAspect="1"/>
          </p:cNvPicPr>
          <p:nvPr/>
        </p:nvPicPr>
        <p:blipFill>
          <a:blip r:embed="rId3"/>
          <a:stretch>
            <a:fillRect/>
          </a:stretch>
        </p:blipFill>
        <p:spPr>
          <a:xfrm>
            <a:off x="371475" y="1606748"/>
            <a:ext cx="4614582" cy="2247129"/>
          </a:xfrm>
          <a:prstGeom prst="rect">
            <a:avLst/>
          </a:prstGeom>
        </p:spPr>
      </p:pic>
      <p:pic>
        <p:nvPicPr>
          <p:cNvPr id="8" name="Picture 8">
            <a:extLst>
              <a:ext uri="{FF2B5EF4-FFF2-40B4-BE49-F238E27FC236}">
                <a16:creationId xmlns:a16="http://schemas.microsoft.com/office/drawing/2014/main" id="{20E38C75-9F55-4CA0-A32C-2A8CFC63B91D}"/>
              </a:ext>
            </a:extLst>
          </p:cNvPr>
          <p:cNvPicPr>
            <a:picLocks noChangeAspect="1"/>
          </p:cNvPicPr>
          <p:nvPr/>
        </p:nvPicPr>
        <p:blipFill>
          <a:blip r:embed="rId4"/>
          <a:stretch>
            <a:fillRect/>
          </a:stretch>
        </p:blipFill>
        <p:spPr>
          <a:xfrm>
            <a:off x="6248400" y="230200"/>
            <a:ext cx="2743200" cy="1175657"/>
          </a:xfrm>
          <a:prstGeom prst="rect">
            <a:avLst/>
          </a:prstGeom>
        </p:spPr>
      </p:pic>
      <p:sp>
        <p:nvSpPr>
          <p:cNvPr id="9" name="TextBox 8">
            <a:extLst>
              <a:ext uri="{FF2B5EF4-FFF2-40B4-BE49-F238E27FC236}">
                <a16:creationId xmlns:a16="http://schemas.microsoft.com/office/drawing/2014/main" id="{97F58525-E145-4601-9851-FC4B97FF1E21}"/>
              </a:ext>
            </a:extLst>
          </p:cNvPr>
          <p:cNvSpPr txBox="1"/>
          <p:nvPr/>
        </p:nvSpPr>
        <p:spPr>
          <a:xfrm>
            <a:off x="6097120" y="1558739"/>
            <a:ext cx="4536141"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Palatino Linotype"/>
              </a:rPr>
              <a:t>Parent Pay</a:t>
            </a:r>
            <a:endParaRPr lang="en-GB">
              <a:latin typeface="Trebuchet MS" panose="020B0603020202020204"/>
            </a:endParaRPr>
          </a:p>
          <a:p>
            <a:r>
              <a:rPr lang="en-GB" sz="2000">
                <a:latin typeface="Palatino Linotype"/>
              </a:rPr>
              <a:t>-Payments for trips</a:t>
            </a:r>
          </a:p>
          <a:p>
            <a:r>
              <a:rPr lang="en-GB" sz="2000">
                <a:latin typeface="Palatino Linotype"/>
              </a:rPr>
              <a:t>-Dinner Money Payment</a:t>
            </a:r>
          </a:p>
          <a:p>
            <a:r>
              <a:rPr lang="en-GB" sz="2000">
                <a:latin typeface="Palatino Linotype"/>
              </a:rPr>
              <a:t>-Cashless</a:t>
            </a:r>
          </a:p>
        </p:txBody>
      </p:sp>
      <p:pic>
        <p:nvPicPr>
          <p:cNvPr id="10" name="Picture 10" descr="A picture containing logo&#10;&#10;Description automatically generated">
            <a:extLst>
              <a:ext uri="{FF2B5EF4-FFF2-40B4-BE49-F238E27FC236}">
                <a16:creationId xmlns:a16="http://schemas.microsoft.com/office/drawing/2014/main" id="{A7210973-7153-44AF-AB72-AB2CD65CBA08}"/>
              </a:ext>
            </a:extLst>
          </p:cNvPr>
          <p:cNvPicPr>
            <a:picLocks noChangeAspect="1"/>
          </p:cNvPicPr>
          <p:nvPr/>
        </p:nvPicPr>
        <p:blipFill>
          <a:blip r:embed="rId5"/>
          <a:stretch>
            <a:fillRect/>
          </a:stretch>
        </p:blipFill>
        <p:spPr>
          <a:xfrm>
            <a:off x="6245879" y="4038320"/>
            <a:ext cx="2143125" cy="2143125"/>
          </a:xfrm>
          <a:prstGeom prst="rect">
            <a:avLst/>
          </a:prstGeom>
        </p:spPr>
      </p:pic>
      <p:sp>
        <p:nvSpPr>
          <p:cNvPr id="11" name="TextBox 10">
            <a:extLst>
              <a:ext uri="{FF2B5EF4-FFF2-40B4-BE49-F238E27FC236}">
                <a16:creationId xmlns:a16="http://schemas.microsoft.com/office/drawing/2014/main" id="{FD468FAC-F25E-4016-A087-7D6FC9C29B72}"/>
              </a:ext>
            </a:extLst>
          </p:cNvPr>
          <p:cNvSpPr txBox="1"/>
          <p:nvPr/>
        </p:nvSpPr>
        <p:spPr>
          <a:xfrm>
            <a:off x="1409896" y="3950870"/>
            <a:ext cx="5067300" cy="10156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a:latin typeface="Palatino Linotype"/>
              </a:rPr>
              <a:t>Tapestry (EYFS)</a:t>
            </a:r>
          </a:p>
          <a:p>
            <a:r>
              <a:rPr lang="en-GB" sz="2000">
                <a:latin typeface="Palatino Linotype"/>
              </a:rPr>
              <a:t>-Share children's achievements and learning experiences at home and in school</a:t>
            </a:r>
            <a:endParaRPr lang="en-GB" sz="2000" b="1">
              <a:latin typeface="Palatino Linotype"/>
            </a:endParaRPr>
          </a:p>
        </p:txBody>
      </p:sp>
    </p:spTree>
    <p:extLst>
      <p:ext uri="{BB962C8B-B14F-4D97-AF65-F5344CB8AC3E}">
        <p14:creationId xmlns:p14="http://schemas.microsoft.com/office/powerpoint/2010/main" val="3818809509"/>
      </p:ext>
    </p:extLst>
  </p:cSld>
  <p:clrMapOvr>
    <a:masterClrMapping/>
  </p:clrMapOvr>
</p:sld>
</file>

<file path=ppt/theme/theme1.xml><?xml version="1.0" encoding="utf-8"?>
<a:theme xmlns:a="http://schemas.openxmlformats.org/drawingml/2006/main" name="Facet">
  <a:themeElements>
    <a:clrScheme name="Red">
      <a:dk1>
        <a:sysClr val="windowText" lastClr="000000"/>
      </a:dk1>
      <a:lt1>
        <a:sysClr val="window" lastClr="FFFFFF"/>
      </a:lt1>
      <a:dk2>
        <a:srgbClr val="323232"/>
      </a:dk2>
      <a:lt2>
        <a:srgbClr val="E5C243"/>
      </a:lt2>
      <a:accent1>
        <a:srgbClr val="A5300F"/>
      </a:accent1>
      <a:accent2>
        <a:srgbClr val="D55816"/>
      </a:accent2>
      <a:accent3>
        <a:srgbClr val="E19825"/>
      </a:accent3>
      <a:accent4>
        <a:srgbClr val="B19C7D"/>
      </a:accent4>
      <a:accent5>
        <a:srgbClr val="7F5F52"/>
      </a:accent5>
      <a:accent6>
        <a:srgbClr val="B27D49"/>
      </a:accent6>
      <a:hlink>
        <a:srgbClr val="6B9F25"/>
      </a:hlink>
      <a:folHlink>
        <a:srgbClr val="B26B02"/>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SharedWithUsers xmlns="a05b2ead-8340-48e1-8059-ef3c257c748a">
      <UserInfo>
        <DisplayName>Maria Hamblin</DisplayName>
        <AccountId>11</AccountId>
        <AccountType/>
      </UserInfo>
      <UserInfo>
        <DisplayName>Julia Jones</DisplayName>
        <AccountId>15</AccountId>
        <AccountType/>
      </UserInfo>
      <UserInfo>
        <DisplayName>Natalie Horlor</DisplayName>
        <AccountId>9</AccountId>
        <AccountType/>
      </UserInfo>
    </SharedWithUsers>
    <lcf76f155ced4ddcb4097134ff3c332f xmlns="bda3dd82-fc88-487a-a292-a007683c9a0a">
      <Terms xmlns="http://schemas.microsoft.com/office/infopath/2007/PartnerControls"/>
    </lcf76f155ced4ddcb4097134ff3c332f>
    <TaxCatchAll xmlns="a05b2ead-8340-48e1-8059-ef3c257c748a"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6F0486823C7B543B236F34C493A6CE1" ma:contentTypeVersion="16" ma:contentTypeDescription="Create a new document." ma:contentTypeScope="" ma:versionID="1050fee85d817e7183d61c54ad882135">
  <xsd:schema xmlns:xsd="http://www.w3.org/2001/XMLSchema" xmlns:xs="http://www.w3.org/2001/XMLSchema" xmlns:p="http://schemas.microsoft.com/office/2006/metadata/properties" xmlns:ns2="bda3dd82-fc88-487a-a292-a007683c9a0a" xmlns:ns3="a05b2ead-8340-48e1-8059-ef3c257c748a" targetNamespace="http://schemas.microsoft.com/office/2006/metadata/properties" ma:root="true" ma:fieldsID="f37d4ecf0cfa0d37f0935c9e40431efe" ns2:_="" ns3:_="">
    <xsd:import namespace="bda3dd82-fc88-487a-a292-a007683c9a0a"/>
    <xsd:import namespace="a05b2ead-8340-48e1-8059-ef3c257c748a"/>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a3dd82-fc88-487a-a292-a007683c9a0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895b9d-cc94-4414-96b2-f5f233899ce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a05b2ead-8340-48e1-8059-ef3c257c748a"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f39c2ef-23e2-476c-8ae3-9e5fcd5ee8ce}" ma:internalName="TaxCatchAll" ma:showField="CatchAllData" ma:web="a05b2ead-8340-48e1-8059-ef3c257c748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9638F6-3F33-418F-841B-B6BF8FE774D1}">
  <ds:schemaRefs>
    <ds:schemaRef ds:uri="http://schemas.microsoft.com/sharepoint/v3/contenttype/forms"/>
  </ds:schemaRefs>
</ds:datastoreItem>
</file>

<file path=customXml/itemProps2.xml><?xml version="1.0" encoding="utf-8"?>
<ds:datastoreItem xmlns:ds="http://schemas.openxmlformats.org/officeDocument/2006/customXml" ds:itemID="{47E2BC70-21B4-4FC4-B5FD-682225257E00}">
  <ds:schemaRefs>
    <ds:schemaRef ds:uri="a05b2ead-8340-48e1-8059-ef3c257c748a"/>
    <ds:schemaRef ds:uri="bda3dd82-fc88-487a-a292-a007683c9a0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3.xml><?xml version="1.0" encoding="utf-8"?>
<ds:datastoreItem xmlns:ds="http://schemas.openxmlformats.org/officeDocument/2006/customXml" ds:itemID="{77E7ABA7-5F5A-466F-B5FB-E23EFDB79D2B}">
  <ds:schemaRefs>
    <ds:schemaRef ds:uri="a05b2ead-8340-48e1-8059-ef3c257c748a"/>
    <ds:schemaRef ds:uri="bda3dd82-fc88-487a-a292-a007683c9a0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1271</Words>
  <Application>Microsoft Office PowerPoint</Application>
  <PresentationFormat>Widescreen</PresentationFormat>
  <Paragraphs>192</Paragraphs>
  <Slides>19</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19</vt:i4>
      </vt:variant>
    </vt:vector>
  </HeadingPairs>
  <TitlesOfParts>
    <vt:vector size="25" baseType="lpstr">
      <vt:lpstr>Arial</vt:lpstr>
      <vt:lpstr>Palatino Linotype</vt:lpstr>
      <vt:lpstr>Trebuchet MS</vt:lpstr>
      <vt:lpstr>Wingdings</vt:lpstr>
      <vt:lpstr>Wingdings 3</vt:lpstr>
      <vt:lpstr>Facet</vt:lpstr>
      <vt:lpstr>PowerPoint Presentation</vt:lpstr>
      <vt:lpstr>PowerPoint Presentation</vt:lpstr>
      <vt:lpstr>PowerPoint Presentation</vt:lpstr>
      <vt:lpstr>PowerPoint Presentation</vt:lpstr>
      <vt:lpstr>Staffing for Dragonflies</vt:lpstr>
      <vt:lpstr>PowerPoint Presentation</vt:lpstr>
      <vt:lpstr>PowerPoint Presentation</vt:lpstr>
      <vt:lpstr>PowerPoint Presentation</vt:lpstr>
      <vt:lpstr>PowerPoint Presentation</vt:lpstr>
      <vt:lpstr>PowerPoint Presentation</vt:lpstr>
      <vt:lpstr>PowerPoint Presentation</vt:lpstr>
      <vt:lpstr>What can I do to help prepare my child for starting school? </vt:lpstr>
      <vt:lpstr>What does my child need at school?</vt:lpstr>
      <vt:lpstr>Summer Challenge - All About Me Box! </vt:lpstr>
      <vt:lpstr>PowerPoint Presentation</vt:lpstr>
      <vt:lpstr>PowerPoint Presentation</vt:lpstr>
      <vt:lpstr>School Uniform </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Natalie Horlor</dc:creator>
  <cp:lastModifiedBy>Natalie Horlor</cp:lastModifiedBy>
  <cp:revision>2</cp:revision>
  <dcterms:created xsi:type="dcterms:W3CDTF">2021-08-16T18:59:00Z</dcterms:created>
  <dcterms:modified xsi:type="dcterms:W3CDTF">2022-06-20T15:33:56Z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0x01010046F0486823C7B543B236F34C493A6CE1</vt:lpwstr>
  </property>
  <property fmtid="{D5CDD505-2E9C-101B-9397-08002B2CF9AE}" pid="3" name="MediaServiceImageTags">
    <vt:lpwstr/>
  </property>
</Properties>
</file>